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8"/>
  </p:notesMasterIdLst>
  <p:sldIdLst>
    <p:sldId id="256" r:id="rId2"/>
    <p:sldId id="257" r:id="rId3"/>
    <p:sldId id="258" r:id="rId4"/>
    <p:sldId id="259" r:id="rId5"/>
    <p:sldId id="260" r:id="rId6"/>
    <p:sldId id="262" r:id="rId7"/>
    <p:sldId id="261" r:id="rId8"/>
    <p:sldId id="263" r:id="rId9"/>
    <p:sldId id="266" r:id="rId10"/>
    <p:sldId id="265" r:id="rId11"/>
    <p:sldId id="267" r:id="rId12"/>
    <p:sldId id="264" r:id="rId13"/>
    <p:sldId id="268" r:id="rId14"/>
    <p:sldId id="269" r:id="rId15"/>
    <p:sldId id="271"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Оралбек" initials="О" lastIdx="2" clrIdx="0">
    <p:extLst>
      <p:ext uri="{19B8F6BF-5375-455C-9EA6-DF929625EA0E}">
        <p15:presenceInfo xmlns:p15="http://schemas.microsoft.com/office/powerpoint/2012/main" userId="Оралбек"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15" autoAdjust="0"/>
  </p:normalViewPr>
  <p:slideViewPr>
    <p:cSldViewPr snapToGrid="0">
      <p:cViewPr varScale="1">
        <p:scale>
          <a:sx n="68" d="100"/>
          <a:sy n="68" d="100"/>
        </p:scale>
        <p:origin x="79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D7568-8704-49DA-8547-A7FF8FCEBF1A}" type="datetimeFigureOut">
              <a:rPr lang="en-US" smtClean="0"/>
              <a:t>5/6/2020</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E537A-7111-49CB-A265-6605C3D2F739}" type="slidenum">
              <a:rPr lang="en-US" smtClean="0"/>
              <a:t>‹#›</a:t>
            </a:fld>
            <a:endParaRPr lang="en-US"/>
          </a:p>
        </p:txBody>
      </p:sp>
    </p:spTree>
    <p:extLst>
      <p:ext uri="{BB962C8B-B14F-4D97-AF65-F5344CB8AC3E}">
        <p14:creationId xmlns:p14="http://schemas.microsoft.com/office/powerpoint/2010/main" val="409572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6A8E537A-7111-49CB-A265-6605C3D2F739}" type="slidenum">
              <a:rPr lang="en-US" smtClean="0"/>
              <a:t>10</a:t>
            </a:fld>
            <a:endParaRPr lang="en-US"/>
          </a:p>
        </p:txBody>
      </p:sp>
    </p:spTree>
    <p:extLst>
      <p:ext uri="{BB962C8B-B14F-4D97-AF65-F5344CB8AC3E}">
        <p14:creationId xmlns:p14="http://schemas.microsoft.com/office/powerpoint/2010/main" val="507609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F471CB98-A29E-482F-9643-5A46DD9ABF6E}"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F91135-A55D-48B1-A7D6-1B5D3F004447}"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852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471CB98-A29E-482F-9643-5A46DD9ABF6E}"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376698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471CB98-A29E-482F-9643-5A46DD9ABF6E}"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692499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471CB98-A29E-482F-9643-5A46DD9ABF6E}"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51576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F471CB98-A29E-482F-9643-5A46DD9ABF6E}"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4033142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F471CB98-A29E-482F-9643-5A46DD9ABF6E}"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222775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9"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1"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F471CB98-A29E-482F-9643-5A46DD9ABF6E}" type="datetimeFigureOut">
              <a:rPr lang="en-US" smtClean="0"/>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157565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F471CB98-A29E-482F-9643-5A46DD9ABF6E}" type="datetimeFigureOut">
              <a:rPr lang="en-US" smtClean="0"/>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70382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71CB98-A29E-482F-9643-5A46DD9ABF6E}" type="datetimeFigureOut">
              <a:rPr lang="en-US" smtClean="0"/>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1835079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F471CB98-A29E-482F-9643-5A46DD9ABF6E}"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194318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F471CB98-A29E-482F-9643-5A46DD9ABF6E}"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F91135-A55D-48B1-A7D6-1B5D3F004447}" type="slidenum">
              <a:rPr lang="en-US" smtClean="0"/>
              <a:t>‹#›</a:t>
            </a:fld>
            <a:endParaRPr lang="en-US"/>
          </a:p>
        </p:txBody>
      </p:sp>
    </p:spTree>
    <p:extLst>
      <p:ext uri="{BB962C8B-B14F-4D97-AF65-F5344CB8AC3E}">
        <p14:creationId xmlns:p14="http://schemas.microsoft.com/office/powerpoint/2010/main" val="240124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71CB98-A29E-482F-9643-5A46DD9ABF6E}" type="datetimeFigureOut">
              <a:rPr lang="en-US" smtClean="0"/>
              <a:t>5/6/2020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91135-A55D-48B1-A7D6-1B5D3F004447}" type="slidenum">
              <a:rPr lang="en-US" smtClean="0"/>
              <a:t>‹#›</a:t>
            </a:fld>
            <a:endParaRPr lang="en-US"/>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282054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python-scripts.com/question/10891"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www.programiz.com/python-programming/datetime/current-datetime"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latin typeface="Arial Rounded MT Bold" panose="020F0704030504030204" pitchFamily="34" charset="0"/>
              </a:rPr>
              <a:t>Project</a:t>
            </a:r>
            <a:endParaRPr lang="en-US" dirty="0">
              <a:latin typeface="Arial Rounded MT Bold" panose="020F0704030504030204" pitchFamily="34" charset="0"/>
            </a:endParaRPr>
          </a:p>
        </p:txBody>
      </p:sp>
      <p:sp>
        <p:nvSpPr>
          <p:cNvPr id="3" name="Подзаголовок 2"/>
          <p:cNvSpPr>
            <a:spLocks noGrp="1"/>
          </p:cNvSpPr>
          <p:nvPr>
            <p:ph type="subTitle" idx="1"/>
          </p:nvPr>
        </p:nvSpPr>
        <p:spPr/>
        <p:txBody>
          <a:bodyPr/>
          <a:lstStyle/>
          <a:p>
            <a:r>
              <a:rPr lang="en-US" dirty="0" smtClean="0"/>
              <a:t>Project author: </a:t>
            </a:r>
            <a:r>
              <a:rPr lang="en-US" dirty="0" err="1" smtClean="0"/>
              <a:t>Sapar</a:t>
            </a:r>
            <a:r>
              <a:rPr lang="en-US" dirty="0" smtClean="0"/>
              <a:t> </a:t>
            </a:r>
            <a:r>
              <a:rPr lang="en-US" dirty="0" err="1" smtClean="0"/>
              <a:t>Oralbek</a:t>
            </a:r>
            <a:endParaRPr lang="en-US" dirty="0" smtClean="0"/>
          </a:p>
          <a:p>
            <a:r>
              <a:rPr lang="en-US" dirty="0" err="1" smtClean="0"/>
              <a:t>Examinator</a:t>
            </a:r>
            <a:r>
              <a:rPr lang="en-US" dirty="0" smtClean="0"/>
              <a:t>: </a:t>
            </a:r>
            <a:r>
              <a:rPr lang="en-US" dirty="0" err="1" smtClean="0"/>
              <a:t>Zhangir</a:t>
            </a:r>
            <a:r>
              <a:rPr lang="en-US" dirty="0" smtClean="0"/>
              <a:t> </a:t>
            </a:r>
            <a:r>
              <a:rPr lang="en-US" dirty="0" err="1" smtClean="0"/>
              <a:t>Rayev</a:t>
            </a:r>
            <a:endParaRPr lang="en-US" dirty="0" smtClean="0"/>
          </a:p>
          <a:p>
            <a:r>
              <a:rPr lang="en-US" dirty="0" smtClean="0"/>
              <a:t>Project topic: “Food order”</a:t>
            </a:r>
            <a:endParaRPr lang="en-US"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0949" y="4101051"/>
            <a:ext cx="2851052" cy="2851052"/>
          </a:xfrm>
          <a:prstGeom prst="rect">
            <a:avLst/>
          </a:prstGeom>
        </p:spPr>
      </p:pic>
    </p:spTree>
    <p:extLst>
      <p:ext uri="{BB962C8B-B14F-4D97-AF65-F5344CB8AC3E}">
        <p14:creationId xmlns:p14="http://schemas.microsoft.com/office/powerpoint/2010/main" val="14722115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55544" y="-54643"/>
            <a:ext cx="10515600" cy="1325563"/>
          </a:xfrm>
        </p:spPr>
        <p:txBody>
          <a:bodyPr/>
          <a:lstStyle/>
          <a:p>
            <a:r>
              <a:rPr lang="en-US" dirty="0" smtClean="0">
                <a:latin typeface="Times New Roman" panose="02020603050405020304" pitchFamily="18" charset="0"/>
                <a:cs typeface="Times New Roman" panose="02020603050405020304" pitchFamily="18" charset="0"/>
              </a:rPr>
              <a:t>Table</a:t>
            </a:r>
            <a:r>
              <a:rPr lang="ru-RU"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creation</a:t>
            </a:r>
            <a:endParaRPr lang="en-US"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rotWithShape="1">
          <a:blip r:embed="rId3"/>
          <a:srcRect l="2809" t="51537" r="57405" b="43950"/>
          <a:stretch/>
        </p:blipFill>
        <p:spPr>
          <a:xfrm>
            <a:off x="4303028" y="365127"/>
            <a:ext cx="7754320" cy="486025"/>
          </a:xfrm>
          <a:prstGeom prst="rect">
            <a:avLst/>
          </a:prstGeom>
        </p:spPr>
      </p:pic>
      <p:pic>
        <p:nvPicPr>
          <p:cNvPr id="5" name="Рисунок 4"/>
          <p:cNvPicPr>
            <a:picLocks noChangeAspect="1"/>
          </p:cNvPicPr>
          <p:nvPr/>
        </p:nvPicPr>
        <p:blipFill rotWithShape="1">
          <a:blip r:embed="rId4"/>
          <a:srcRect l="541" t="16126" r="56726" b="37197"/>
          <a:stretch/>
        </p:blipFill>
        <p:spPr>
          <a:xfrm>
            <a:off x="-1" y="3165231"/>
            <a:ext cx="6013345" cy="3692769"/>
          </a:xfrm>
          <a:prstGeom prst="rect">
            <a:avLst/>
          </a:prstGeom>
        </p:spPr>
      </p:pic>
      <p:sp>
        <p:nvSpPr>
          <p:cNvPr id="3" name="TextBox 2"/>
          <p:cNvSpPr txBox="1"/>
          <p:nvPr/>
        </p:nvSpPr>
        <p:spPr>
          <a:xfrm>
            <a:off x="4897597" y="3094715"/>
            <a:ext cx="3981157" cy="70788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widget is used to display items with a hierarchy.</a:t>
            </a:r>
          </a:p>
        </p:txBody>
      </p:sp>
      <p:cxnSp>
        <p:nvCxnSpPr>
          <p:cNvPr id="7" name="Прямая со стрелкой 6"/>
          <p:cNvCxnSpPr>
            <a:stCxn id="3" idx="1"/>
          </p:cNvCxnSpPr>
          <p:nvPr/>
        </p:nvCxnSpPr>
        <p:spPr>
          <a:xfrm flipH="1">
            <a:off x="2054755" y="3448658"/>
            <a:ext cx="2842842" cy="8351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8878754" y="2609120"/>
            <a:ext cx="3432517"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is a constant, the literal string "end". In this context, it represents a point immediately after the last character entered by the user</a:t>
            </a:r>
          </a:p>
        </p:txBody>
      </p:sp>
      <p:cxnSp>
        <p:nvCxnSpPr>
          <p:cNvPr id="10" name="Прямая со стрелкой 9"/>
          <p:cNvCxnSpPr>
            <a:stCxn id="8" idx="1"/>
          </p:cNvCxnSpPr>
          <p:nvPr/>
        </p:nvCxnSpPr>
        <p:spPr>
          <a:xfrm flipH="1">
            <a:off x="2737343" y="3424728"/>
            <a:ext cx="6141411" cy="235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561342" y="4613537"/>
            <a:ext cx="2630658" cy="2246769"/>
          </a:xfrm>
          <a:prstGeom prst="rect">
            <a:avLst/>
          </a:prstGeom>
          <a:noFill/>
        </p:spPr>
        <p:txBody>
          <a:bodyPr wrap="square" rtlCol="0">
            <a:spAutoFit/>
          </a:bodyPr>
          <a:lstStyle/>
          <a:p>
            <a:pPr lvl="0" eaLnBrk="0" fontAlgn="base" hangingPunct="0">
              <a:spcBef>
                <a:spcPct val="0"/>
              </a:spcBef>
              <a:spcAft>
                <a:spcPct val="0"/>
              </a:spcAft>
            </a:pPr>
            <a:r>
              <a:rPr lang="en-US" altLang="en-US" sz="2000" dirty="0">
                <a:solidFill>
                  <a:srgbClr val="222222"/>
                </a:solidFill>
                <a:latin typeface="Times New Roman" panose="02020603050405020304" pitchFamily="18" charset="0"/>
                <a:cs typeface="Times New Roman" panose="02020603050405020304" pitchFamily="18" charset="0"/>
              </a:rPr>
              <a:t>This widget provides a slide controller that is used to implement vertical scrollable widgets such as </a:t>
            </a:r>
            <a:r>
              <a:rPr lang="en-US" altLang="en-US" sz="2000" dirty="0" err="1">
                <a:solidFill>
                  <a:srgbClr val="222222"/>
                </a:solidFill>
                <a:latin typeface="Times New Roman" panose="02020603050405020304" pitchFamily="18" charset="0"/>
                <a:cs typeface="Times New Roman" panose="02020603050405020304" pitchFamily="18" charset="0"/>
              </a:rPr>
              <a:t>Listbox</a:t>
            </a:r>
            <a:r>
              <a:rPr lang="en-US" altLang="en-US" sz="2000" dirty="0">
                <a:solidFill>
                  <a:srgbClr val="222222"/>
                </a:solidFill>
                <a:latin typeface="Times New Roman" panose="02020603050405020304" pitchFamily="18" charset="0"/>
                <a:cs typeface="Times New Roman" panose="02020603050405020304" pitchFamily="18" charset="0"/>
              </a:rPr>
              <a:t>, Text, and Canvas.</a:t>
            </a:r>
            <a:r>
              <a:rPr lang="en-US" altLang="en-US" sz="2000" dirty="0">
                <a:latin typeface="Times New Roman" panose="02020603050405020304" pitchFamily="18" charset="0"/>
                <a:cs typeface="Times New Roman" panose="02020603050405020304" pitchFamily="18" charset="0"/>
              </a:rPr>
              <a:t> </a:t>
            </a:r>
          </a:p>
        </p:txBody>
      </p:sp>
      <p:sp>
        <p:nvSpPr>
          <p:cNvPr id="13"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3"/>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19" name="Прямая со стрелкой 18"/>
          <p:cNvCxnSpPr/>
          <p:nvPr/>
        </p:nvCxnSpPr>
        <p:spPr>
          <a:xfrm flipH="1">
            <a:off x="2522516" y="5629246"/>
            <a:ext cx="6818432" cy="54647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6" name="TextBox 5"/>
          <p:cNvSpPr txBox="1"/>
          <p:nvPr/>
        </p:nvSpPr>
        <p:spPr>
          <a:xfrm>
            <a:off x="6541831" y="4427994"/>
            <a:ext cx="2602523" cy="1323439"/>
          </a:xfrm>
          <a:prstGeom prst="rect">
            <a:avLst/>
          </a:prstGeom>
          <a:noFill/>
        </p:spPr>
        <p:txBody>
          <a:bodyPr wrap="square" rtlCol="0">
            <a:spAutoFit/>
          </a:bodyPr>
          <a:lstStyle/>
          <a:p>
            <a:pPr lvl="0" eaLnBrk="0" fontAlgn="base" hangingPunct="0">
              <a:spcBef>
                <a:spcPct val="0"/>
              </a:spcBef>
              <a:spcAft>
                <a:spcPct val="0"/>
              </a:spcAft>
            </a:pPr>
            <a:r>
              <a:rPr lang="en-US" altLang="en-US" sz="2000" dirty="0">
                <a:solidFill>
                  <a:srgbClr val="222222"/>
                </a:solidFill>
                <a:latin typeface="Times New Roman" panose="02020603050405020304" pitchFamily="18" charset="0"/>
                <a:cs typeface="Times New Roman" panose="02020603050405020304" pitchFamily="18" charset="0"/>
              </a:rPr>
              <a:t>In this anchor, you indicate which point of the widget you are referring to,</a:t>
            </a:r>
            <a:r>
              <a:rPr lang="en-US" altLang="en-US" sz="2000" dirty="0">
                <a:latin typeface="Times New Roman" panose="02020603050405020304" pitchFamily="18" charset="0"/>
                <a:cs typeface="Times New Roman" panose="02020603050405020304" pitchFamily="18" charset="0"/>
              </a:rPr>
              <a:t> </a:t>
            </a:r>
          </a:p>
        </p:txBody>
      </p:sp>
      <p:sp>
        <p:nvSpPr>
          <p:cNvPr id="12" name="Rectangle 2"/>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16" name="Прямая со стрелкой 15"/>
          <p:cNvCxnSpPr>
            <a:stCxn id="6" idx="1"/>
          </p:cNvCxnSpPr>
          <p:nvPr/>
        </p:nvCxnSpPr>
        <p:spPr>
          <a:xfrm flipH="1">
            <a:off x="5026743" y="5089714"/>
            <a:ext cx="1515088" cy="1426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p:cNvSpPr txBox="1"/>
          <p:nvPr/>
        </p:nvSpPr>
        <p:spPr>
          <a:xfrm>
            <a:off x="1077634" y="1821228"/>
            <a:ext cx="4797083" cy="1323439"/>
          </a:xfrm>
          <a:prstGeom prst="rect">
            <a:avLst/>
          </a:prstGeom>
          <a:noFill/>
        </p:spPr>
        <p:txBody>
          <a:bodyPr wrap="square" rtlCol="0">
            <a:spAutoFit/>
          </a:bodyPr>
          <a:lstStyle/>
          <a:p>
            <a:pPr lvl="0" eaLnBrk="0" fontAlgn="base" hangingPunct="0">
              <a:spcBef>
                <a:spcPct val="0"/>
              </a:spcBef>
              <a:spcAft>
                <a:spcPct val="0"/>
              </a:spcAft>
            </a:pPr>
            <a:r>
              <a:rPr lang="en-US" altLang="en-US" sz="2000" dirty="0">
                <a:solidFill>
                  <a:srgbClr val="222222"/>
                </a:solidFill>
                <a:latin typeface="Times New Roman" panose="02020603050405020304" pitchFamily="18" charset="0"/>
                <a:cs typeface="Times New Roman" panose="02020603050405020304" pitchFamily="18" charset="0"/>
              </a:rPr>
              <a:t>There is one piece of code that gets tuples from the </a:t>
            </a:r>
            <a:r>
              <a:rPr lang="en-US" altLang="en-US" sz="2000" dirty="0" err="1">
                <a:solidFill>
                  <a:srgbClr val="222222"/>
                </a:solidFill>
                <a:latin typeface="Times New Roman" panose="02020603050405020304" pitchFamily="18" charset="0"/>
                <a:cs typeface="Times New Roman" panose="02020603050405020304" pitchFamily="18" charset="0"/>
              </a:rPr>
              <a:t>sqlite</a:t>
            </a:r>
            <a:r>
              <a:rPr lang="en-US" altLang="en-US" sz="2000" dirty="0">
                <a:solidFill>
                  <a:srgbClr val="222222"/>
                </a:solidFill>
                <a:latin typeface="Times New Roman" panose="02020603050405020304" pitchFamily="18" charset="0"/>
                <a:cs typeface="Times New Roman" panose="02020603050405020304" pitchFamily="18" charset="0"/>
              </a:rPr>
              <a:t> table and creates the table. To work, you need to import everything from </a:t>
            </a:r>
            <a:r>
              <a:rPr lang="en-US" altLang="en-US" sz="2000" dirty="0" err="1">
                <a:solidFill>
                  <a:srgbClr val="222222"/>
                </a:solidFill>
                <a:latin typeface="Times New Roman" panose="02020603050405020304" pitchFamily="18" charset="0"/>
                <a:cs typeface="Times New Roman" panose="02020603050405020304" pitchFamily="18" charset="0"/>
              </a:rPr>
              <a:t>tkinter</a:t>
            </a:r>
            <a:r>
              <a:rPr lang="en-US" altLang="en-US" sz="2000" dirty="0">
                <a:solidFill>
                  <a:srgbClr val="222222"/>
                </a:solidFill>
                <a:latin typeface="Times New Roman" panose="02020603050405020304" pitchFamily="18" charset="0"/>
                <a:cs typeface="Times New Roman" panose="02020603050405020304" pitchFamily="18" charset="0"/>
              </a:rPr>
              <a:t> and </a:t>
            </a:r>
            <a:r>
              <a:rPr lang="en-US" altLang="en-US" sz="2000" dirty="0" err="1">
                <a:solidFill>
                  <a:srgbClr val="222222"/>
                </a:solidFill>
                <a:latin typeface="Times New Roman" panose="02020603050405020304" pitchFamily="18" charset="0"/>
                <a:cs typeface="Times New Roman" panose="02020603050405020304" pitchFamily="18" charset="0"/>
              </a:rPr>
              <a:t>tkinter.ttk</a:t>
            </a:r>
            <a:r>
              <a:rPr lang="en-US" altLang="en-US" sz="2000" dirty="0">
                <a:solidFill>
                  <a:srgbClr val="222222"/>
                </a:solidFill>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cs typeface="Times New Roman" panose="02020603050405020304" pitchFamily="18" charset="0"/>
              </a:rPr>
              <a:t> </a:t>
            </a:r>
          </a:p>
        </p:txBody>
      </p:sp>
      <p:sp>
        <p:nvSpPr>
          <p:cNvPr id="28" name="Rectangle 3"/>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Стрелка вправо 28"/>
          <p:cNvSpPr/>
          <p:nvPr/>
        </p:nvSpPr>
        <p:spPr>
          <a:xfrm rot="2327594">
            <a:off x="5521323" y="2631943"/>
            <a:ext cx="426865" cy="35828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TextBox 29"/>
          <p:cNvSpPr txBox="1"/>
          <p:nvPr/>
        </p:nvSpPr>
        <p:spPr>
          <a:xfrm>
            <a:off x="6916400" y="939213"/>
            <a:ext cx="3165231" cy="132343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I </a:t>
            </a:r>
            <a:r>
              <a:rPr lang="en-US" sz="2000" dirty="0">
                <a:latin typeface="Times New Roman" panose="02020603050405020304" pitchFamily="18" charset="0"/>
                <a:cs typeface="Times New Roman" panose="02020603050405020304" pitchFamily="18" charset="0"/>
              </a:rPr>
              <a:t>took a piece of this </a:t>
            </a:r>
            <a:r>
              <a:rPr lang="en-US" sz="2000" dirty="0" smtClean="0">
                <a:latin typeface="Times New Roman" panose="02020603050405020304" pitchFamily="18" charset="0"/>
                <a:cs typeface="Times New Roman" panose="02020603050405020304" pitchFamily="18" charset="0"/>
              </a:rPr>
              <a:t>code </a:t>
            </a:r>
            <a:r>
              <a:rPr lang="en-US" sz="2000" dirty="0">
                <a:latin typeface="Times New Roman" panose="02020603050405020304" pitchFamily="18" charset="0"/>
                <a:cs typeface="Times New Roman" panose="02020603050405020304" pitchFamily="18" charset="0"/>
              </a:rPr>
              <a:t>in one of the programming forums, because I'm new to the python world.</a:t>
            </a:r>
          </a:p>
        </p:txBody>
      </p:sp>
      <p:sp>
        <p:nvSpPr>
          <p:cNvPr id="31" name="Стрелка вправо 30"/>
          <p:cNvSpPr/>
          <p:nvPr/>
        </p:nvSpPr>
        <p:spPr>
          <a:xfrm rot="9485133">
            <a:off x="6109290" y="1953662"/>
            <a:ext cx="358650" cy="36094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TextBox 31"/>
          <p:cNvSpPr txBox="1"/>
          <p:nvPr/>
        </p:nvSpPr>
        <p:spPr>
          <a:xfrm>
            <a:off x="3006671" y="947754"/>
            <a:ext cx="3183410" cy="646331"/>
          </a:xfrm>
          <a:prstGeom prst="rect">
            <a:avLst/>
          </a:prstGeom>
          <a:noFill/>
        </p:spPr>
        <p:txBody>
          <a:bodyPr wrap="square" rtlCol="0">
            <a:spAutoFit/>
          </a:bodyPr>
          <a:lstStyle/>
          <a:p>
            <a:r>
              <a:rPr lang="en-US" dirty="0">
                <a:hlinkClick r:id="rId5"/>
              </a:rPr>
              <a:t>https://python-scripts.com/question/10891</a:t>
            </a:r>
            <a:endParaRPr lang="en-US" dirty="0"/>
          </a:p>
        </p:txBody>
      </p:sp>
      <p:cxnSp>
        <p:nvCxnSpPr>
          <p:cNvPr id="34" name="Прямая со стрелкой 33"/>
          <p:cNvCxnSpPr>
            <a:stCxn id="30" idx="1"/>
          </p:cNvCxnSpPr>
          <p:nvPr/>
        </p:nvCxnSpPr>
        <p:spPr>
          <a:xfrm flipH="1" flipV="1">
            <a:off x="5931732" y="1420837"/>
            <a:ext cx="984668" cy="18009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534525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l="4662" t="9856" r="87337" b="87452"/>
          <a:stretch/>
        </p:blipFill>
        <p:spPr>
          <a:xfrm>
            <a:off x="3854548" y="241865"/>
            <a:ext cx="2453809" cy="464235"/>
          </a:xfrm>
          <a:prstGeom prst="rect">
            <a:avLst/>
          </a:prstGeom>
        </p:spPr>
      </p:pic>
      <p:sp>
        <p:nvSpPr>
          <p:cNvPr id="5" name="TextBox 4"/>
          <p:cNvSpPr txBox="1"/>
          <p:nvPr/>
        </p:nvSpPr>
        <p:spPr>
          <a:xfrm>
            <a:off x="1420837" y="182880"/>
            <a:ext cx="313709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Function order</a:t>
            </a:r>
            <a:endParaRPr lang="en-US" sz="28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611815" y="259824"/>
            <a:ext cx="5387926"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collect the received data in the </a:t>
            </a:r>
            <a:r>
              <a:rPr lang="en-US" sz="2000" dirty="0" smtClean="0">
                <a:latin typeface="Times New Roman" panose="02020603050405020304" pitchFamily="18" charset="0"/>
                <a:cs typeface="Times New Roman" panose="02020603050405020304" pitchFamily="18" charset="0"/>
              </a:rPr>
              <a:t>list</a:t>
            </a:r>
            <a:r>
              <a:rPr lang="ru-RU"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“s3”</a:t>
            </a:r>
            <a:endParaRPr lang="en-US" sz="20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6562224" y="961459"/>
            <a:ext cx="508647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using the loop to find the total amount</a:t>
            </a:r>
          </a:p>
        </p:txBody>
      </p:sp>
      <p:pic>
        <p:nvPicPr>
          <p:cNvPr id="15" name="Рисунок 14"/>
          <p:cNvPicPr>
            <a:picLocks noChangeAspect="1"/>
          </p:cNvPicPr>
          <p:nvPr/>
        </p:nvPicPr>
        <p:blipFill rotWithShape="1">
          <a:blip r:embed="rId3"/>
          <a:srcRect l="6824" t="32741" r="53928" b="8798"/>
          <a:stretch/>
        </p:blipFill>
        <p:spPr>
          <a:xfrm>
            <a:off x="636564" y="706100"/>
            <a:ext cx="5106572" cy="4276579"/>
          </a:xfrm>
          <a:prstGeom prst="rect">
            <a:avLst/>
          </a:prstGeom>
        </p:spPr>
      </p:pic>
      <p:cxnSp>
        <p:nvCxnSpPr>
          <p:cNvPr id="17" name="Прямая со стрелкой 16"/>
          <p:cNvCxnSpPr>
            <a:stCxn id="7" idx="1"/>
          </p:cNvCxnSpPr>
          <p:nvPr/>
        </p:nvCxnSpPr>
        <p:spPr>
          <a:xfrm flipH="1">
            <a:off x="3305908" y="459879"/>
            <a:ext cx="3305907" cy="90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a:stCxn id="10" idx="1"/>
          </p:cNvCxnSpPr>
          <p:nvPr/>
        </p:nvCxnSpPr>
        <p:spPr>
          <a:xfrm flipH="1">
            <a:off x="1913855" y="1161514"/>
            <a:ext cx="4648369" cy="5547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p:cNvSpPr txBox="1"/>
          <p:nvPr/>
        </p:nvSpPr>
        <p:spPr>
          <a:xfrm>
            <a:off x="6308357" y="1658849"/>
            <a:ext cx="534572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enable </a:t>
            </a:r>
            <a:r>
              <a:rPr lang="en-US" sz="2000" dirty="0" err="1" smtClean="0">
                <a:latin typeface="Times New Roman" panose="02020603050405020304" pitchFamily="18" charset="0"/>
                <a:cs typeface="Times New Roman" panose="02020603050405020304" pitchFamily="18" charset="0"/>
              </a:rPr>
              <a:t>function:message</a:t>
            </a:r>
            <a:endParaRPr lang="en-US" sz="2000" dirty="0">
              <a:latin typeface="Times New Roman" panose="02020603050405020304" pitchFamily="18" charset="0"/>
              <a:cs typeface="Times New Roman" panose="02020603050405020304" pitchFamily="18" charset="0"/>
            </a:endParaRPr>
          </a:p>
        </p:txBody>
      </p:sp>
      <p:cxnSp>
        <p:nvCxnSpPr>
          <p:cNvPr id="25" name="Прямая со стрелкой 24"/>
          <p:cNvCxnSpPr>
            <a:stCxn id="23" idx="1"/>
          </p:cNvCxnSpPr>
          <p:nvPr/>
        </p:nvCxnSpPr>
        <p:spPr>
          <a:xfrm flipH="1">
            <a:off x="1547447" y="1858904"/>
            <a:ext cx="4760910" cy="300851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8" name="Рисунок 27"/>
          <p:cNvPicPr>
            <a:picLocks noChangeAspect="1"/>
          </p:cNvPicPr>
          <p:nvPr/>
        </p:nvPicPr>
        <p:blipFill rotWithShape="1">
          <a:blip r:embed="rId4"/>
          <a:srcRect l="6933" t="22163" r="61820" b="6875"/>
          <a:stretch/>
        </p:blipFill>
        <p:spPr>
          <a:xfrm>
            <a:off x="6339147" y="2028181"/>
            <a:ext cx="4153701" cy="4702901"/>
          </a:xfrm>
          <a:prstGeom prst="rect">
            <a:avLst/>
          </a:prstGeom>
        </p:spPr>
      </p:pic>
      <p:sp>
        <p:nvSpPr>
          <p:cNvPr id="29" name="TextBox 28"/>
          <p:cNvSpPr txBox="1"/>
          <p:nvPr/>
        </p:nvSpPr>
        <p:spPr>
          <a:xfrm>
            <a:off x="10814215" y="1755605"/>
            <a:ext cx="1161232"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create </a:t>
            </a:r>
            <a:r>
              <a:rPr lang="en-US" sz="2000" dirty="0">
                <a:latin typeface="Times New Roman" panose="02020603050405020304" pitchFamily="18" charset="0"/>
                <a:cs typeface="Times New Roman" panose="02020603050405020304" pitchFamily="18" charset="0"/>
              </a:rPr>
              <a:t>an empty list</a:t>
            </a:r>
          </a:p>
        </p:txBody>
      </p:sp>
      <p:cxnSp>
        <p:nvCxnSpPr>
          <p:cNvPr id="31" name="Прямая со стрелкой 30"/>
          <p:cNvCxnSpPr>
            <a:stCxn id="29" idx="1"/>
          </p:cNvCxnSpPr>
          <p:nvPr/>
        </p:nvCxnSpPr>
        <p:spPr>
          <a:xfrm flipH="1" flipV="1">
            <a:off x="7512149" y="2236763"/>
            <a:ext cx="3302066" cy="266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p:cNvSpPr txBox="1"/>
          <p:nvPr/>
        </p:nvSpPr>
        <p:spPr>
          <a:xfrm>
            <a:off x="599635" y="4867422"/>
            <a:ext cx="4779498" cy="1015663"/>
          </a:xfrm>
          <a:prstGeom prst="rect">
            <a:avLst/>
          </a:prstGeom>
          <a:noFill/>
        </p:spPr>
        <p:txBody>
          <a:bodyPr wrap="square" rtlCol="0">
            <a:spAutoFit/>
          </a:bodyPr>
          <a:lstStyle/>
          <a:p>
            <a:r>
              <a:rPr lang="en-US" sz="2000" dirty="0"/>
              <a:t/>
            </a:r>
            <a:br>
              <a:rPr lang="en-US" sz="2000" dirty="0"/>
            </a:br>
            <a:r>
              <a:rPr lang="en-US" sz="2000" dirty="0">
                <a:latin typeface="Times New Roman" panose="02020603050405020304" pitchFamily="18" charset="0"/>
                <a:cs typeface="Times New Roman" panose="02020603050405020304" pitchFamily="18" charset="0"/>
              </a:rPr>
              <a:t>the received data is added to the </a:t>
            </a:r>
            <a:r>
              <a:rPr lang="en-US" sz="2000" dirty="0" smtClean="0">
                <a:latin typeface="Times New Roman" panose="02020603050405020304" pitchFamily="18" charset="0"/>
                <a:cs typeface="Times New Roman" panose="02020603050405020304" pitchFamily="18" charset="0"/>
              </a:rPr>
              <a:t>list </a:t>
            </a:r>
            <a:r>
              <a:rPr lang="en-US" sz="2000" dirty="0">
                <a:latin typeface="Times New Roman" panose="02020603050405020304" pitchFamily="18" charset="0"/>
                <a:cs typeface="Times New Roman" panose="02020603050405020304" pitchFamily="18" charset="0"/>
              </a:rPr>
              <a:t>with the price</a:t>
            </a:r>
          </a:p>
        </p:txBody>
      </p:sp>
      <p:cxnSp>
        <p:nvCxnSpPr>
          <p:cNvPr id="6" name="Прямая со стрелкой 5"/>
          <p:cNvCxnSpPr/>
          <p:nvPr/>
        </p:nvCxnSpPr>
        <p:spPr>
          <a:xfrm flipV="1">
            <a:off x="5205046" y="2844389"/>
            <a:ext cx="2063325" cy="25308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5918998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rotWithShape="1">
          <a:blip r:embed="rId2"/>
          <a:srcRect l="37854" t="41587" r="37710" b="42260"/>
          <a:stretch/>
        </p:blipFill>
        <p:spPr>
          <a:xfrm>
            <a:off x="1928069" y="633047"/>
            <a:ext cx="4202269" cy="1561906"/>
          </a:xfrm>
          <a:prstGeom prst="rect">
            <a:avLst/>
          </a:prstGeom>
        </p:spPr>
      </p:pic>
      <p:pic>
        <p:nvPicPr>
          <p:cNvPr id="6" name="Рисунок 5"/>
          <p:cNvPicPr>
            <a:picLocks noChangeAspect="1"/>
          </p:cNvPicPr>
          <p:nvPr/>
        </p:nvPicPr>
        <p:blipFill rotWithShape="1">
          <a:blip r:embed="rId3"/>
          <a:srcRect l="37205" t="49279" r="43982" b="38606"/>
          <a:stretch/>
        </p:blipFill>
        <p:spPr>
          <a:xfrm>
            <a:off x="6963508" y="2461846"/>
            <a:ext cx="4001920" cy="1448972"/>
          </a:xfrm>
          <a:prstGeom prst="rect">
            <a:avLst/>
          </a:prstGeom>
        </p:spPr>
      </p:pic>
      <p:pic>
        <p:nvPicPr>
          <p:cNvPr id="7" name="Рисунок 6"/>
          <p:cNvPicPr>
            <a:picLocks noChangeAspect="1"/>
          </p:cNvPicPr>
          <p:nvPr/>
        </p:nvPicPr>
        <p:blipFill rotWithShape="1">
          <a:blip r:embed="rId4"/>
          <a:srcRect l="37205" t="58879" r="36089" b="35722"/>
          <a:stretch/>
        </p:blipFill>
        <p:spPr>
          <a:xfrm>
            <a:off x="1248682" y="3704713"/>
            <a:ext cx="5650159" cy="642204"/>
          </a:xfrm>
          <a:prstGeom prst="rect">
            <a:avLst/>
          </a:prstGeom>
        </p:spPr>
      </p:pic>
      <p:pic>
        <p:nvPicPr>
          <p:cNvPr id="8" name="Рисунок 7"/>
          <p:cNvPicPr>
            <a:picLocks noChangeAspect="1"/>
          </p:cNvPicPr>
          <p:nvPr/>
        </p:nvPicPr>
        <p:blipFill rotWithShape="1">
          <a:blip r:embed="rId5"/>
          <a:srcRect l="7115" t="14028" r="83136" b="78513"/>
          <a:stretch/>
        </p:blipFill>
        <p:spPr>
          <a:xfrm>
            <a:off x="6963508" y="469174"/>
            <a:ext cx="2196083" cy="944826"/>
          </a:xfrm>
          <a:prstGeom prst="rect">
            <a:avLst/>
          </a:prstGeom>
        </p:spPr>
      </p:pic>
      <p:sp>
        <p:nvSpPr>
          <p:cNvPr id="9" name="TextBox 8"/>
          <p:cNvSpPr txBox="1"/>
          <p:nvPr/>
        </p:nvSpPr>
        <p:spPr>
          <a:xfrm>
            <a:off x="6963508" y="1604108"/>
            <a:ext cx="5132439" cy="646331"/>
          </a:xfrm>
          <a:prstGeom prst="rect">
            <a:avLst/>
          </a:prstGeom>
          <a:noFill/>
        </p:spPr>
        <p:txBody>
          <a:bodyPr wrap="square" rtlCol="0">
            <a:spAutoFit/>
          </a:bodyPr>
          <a:lstStyle/>
          <a:p>
            <a:r>
              <a:rPr lang="en-US" dirty="0">
                <a:hlinkClick r:id="rId6"/>
              </a:rPr>
              <a:t>https://www.programiz.com/python-programming/datetime/current-datetime</a:t>
            </a:r>
            <a:endParaRPr lang="en-US" dirty="0"/>
          </a:p>
        </p:txBody>
      </p:sp>
      <p:sp>
        <p:nvSpPr>
          <p:cNvPr id="10" name="TextBox 9"/>
          <p:cNvSpPr txBox="1"/>
          <p:nvPr/>
        </p:nvSpPr>
        <p:spPr>
          <a:xfrm>
            <a:off x="2951039" y="2461846"/>
            <a:ext cx="3833219" cy="1200329"/>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display the current time and date I took information in this site</a:t>
            </a:r>
          </a:p>
        </p:txBody>
      </p:sp>
      <p:cxnSp>
        <p:nvCxnSpPr>
          <p:cNvPr id="12" name="Прямая со стрелкой 11"/>
          <p:cNvCxnSpPr/>
          <p:nvPr/>
        </p:nvCxnSpPr>
        <p:spPr>
          <a:xfrm flipV="1">
            <a:off x="6415548" y="2194952"/>
            <a:ext cx="483293" cy="2668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Рисунок 1"/>
          <p:cNvPicPr>
            <a:picLocks noChangeAspect="1"/>
          </p:cNvPicPr>
          <p:nvPr/>
        </p:nvPicPr>
        <p:blipFill rotWithShape="1">
          <a:blip r:embed="rId7"/>
          <a:srcRect l="9635" t="51394" r="7221" b="24952"/>
          <a:stretch/>
        </p:blipFill>
        <p:spPr>
          <a:xfrm>
            <a:off x="1083212" y="4878658"/>
            <a:ext cx="10983010" cy="1756711"/>
          </a:xfrm>
          <a:prstGeom prst="rect">
            <a:avLst/>
          </a:prstGeom>
        </p:spPr>
      </p:pic>
      <p:cxnSp>
        <p:nvCxnSpPr>
          <p:cNvPr id="4" name="Прямая со стрелкой 3"/>
          <p:cNvCxnSpPr/>
          <p:nvPr/>
        </p:nvCxnSpPr>
        <p:spPr>
          <a:xfrm>
            <a:off x="3235569" y="3945591"/>
            <a:ext cx="6063176" cy="24833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Прямая со стрелкой 12"/>
          <p:cNvCxnSpPr/>
          <p:nvPr/>
        </p:nvCxnSpPr>
        <p:spPr>
          <a:xfrm flipH="1">
            <a:off x="2039815" y="3929068"/>
            <a:ext cx="1195754" cy="94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a:off x="3235569" y="4025815"/>
            <a:ext cx="1632079" cy="14746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Прямая со стрелкой 17"/>
          <p:cNvCxnSpPr/>
          <p:nvPr/>
        </p:nvCxnSpPr>
        <p:spPr>
          <a:xfrm>
            <a:off x="4867648" y="4025815"/>
            <a:ext cx="6442777" cy="2403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36439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8289" y="309489"/>
            <a:ext cx="2869809" cy="379828"/>
          </a:xfrm>
          <a:prstGeom prst="rect">
            <a:avLst/>
          </a:prstGeom>
          <a:noFill/>
        </p:spPr>
        <p:txBody>
          <a:bodyPr wrap="square" rtlCol="0">
            <a:spAutoFit/>
          </a:bodyPr>
          <a:lstStyle/>
          <a:p>
            <a:r>
              <a:rPr lang="en-US" dirty="0" smtClean="0">
                <a:latin typeface="Arial Black" panose="020B0A04020102020204" pitchFamily="34" charset="0"/>
              </a:rPr>
              <a:t>Message</a:t>
            </a:r>
            <a:endParaRPr lang="en-US" dirty="0">
              <a:latin typeface="Arial Black" panose="020B0A04020102020204" pitchFamily="34" charset="0"/>
            </a:endParaRPr>
          </a:p>
        </p:txBody>
      </p:sp>
      <p:pic>
        <p:nvPicPr>
          <p:cNvPr id="5" name="Рисунок 4"/>
          <p:cNvPicPr>
            <a:picLocks noChangeAspect="1"/>
          </p:cNvPicPr>
          <p:nvPr/>
        </p:nvPicPr>
        <p:blipFill rotWithShape="1">
          <a:blip r:embed="rId2"/>
          <a:srcRect l="445" t="11394" r="80850" b="84567"/>
          <a:stretch/>
        </p:blipFill>
        <p:spPr>
          <a:xfrm>
            <a:off x="3573193" y="216937"/>
            <a:ext cx="3056380" cy="731520"/>
          </a:xfrm>
          <a:prstGeom prst="rect">
            <a:avLst/>
          </a:prstGeom>
        </p:spPr>
      </p:pic>
      <p:pic>
        <p:nvPicPr>
          <p:cNvPr id="6" name="Рисунок 5"/>
          <p:cNvPicPr>
            <a:picLocks noChangeAspect="1"/>
          </p:cNvPicPr>
          <p:nvPr/>
        </p:nvPicPr>
        <p:blipFill rotWithShape="1">
          <a:blip r:embed="rId3"/>
          <a:srcRect l="9527" t="15818" r="16735" b="75336"/>
          <a:stretch/>
        </p:blipFill>
        <p:spPr>
          <a:xfrm>
            <a:off x="2597833" y="709306"/>
            <a:ext cx="9594167" cy="647114"/>
          </a:xfrm>
          <a:prstGeom prst="rect">
            <a:avLst/>
          </a:prstGeom>
        </p:spPr>
      </p:pic>
      <p:sp>
        <p:nvSpPr>
          <p:cNvPr id="7" name="TextBox 6"/>
          <p:cNvSpPr txBox="1"/>
          <p:nvPr/>
        </p:nvSpPr>
        <p:spPr>
          <a:xfrm>
            <a:off x="2954212" y="2048429"/>
            <a:ext cx="3151162"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is how we create a message box that will look like this</a:t>
            </a:r>
            <a:endParaRPr lang="en-US" sz="2800" dirty="0">
              <a:latin typeface="Times New Roman" panose="02020603050405020304" pitchFamily="18" charset="0"/>
              <a:cs typeface="Times New Roman" panose="02020603050405020304" pitchFamily="18" charset="0"/>
            </a:endParaRPr>
          </a:p>
        </p:txBody>
      </p:sp>
      <p:pic>
        <p:nvPicPr>
          <p:cNvPr id="8" name="Рисунок 7"/>
          <p:cNvPicPr>
            <a:picLocks noChangeAspect="1"/>
          </p:cNvPicPr>
          <p:nvPr/>
        </p:nvPicPr>
        <p:blipFill rotWithShape="1">
          <a:blip r:embed="rId4"/>
          <a:srcRect l="36989" t="30241" r="35872" b="29183"/>
          <a:stretch/>
        </p:blipFill>
        <p:spPr>
          <a:xfrm>
            <a:off x="6875970" y="1764383"/>
            <a:ext cx="3507210" cy="2948294"/>
          </a:xfrm>
          <a:prstGeom prst="rect">
            <a:avLst/>
          </a:prstGeom>
        </p:spPr>
      </p:pic>
      <p:cxnSp>
        <p:nvCxnSpPr>
          <p:cNvPr id="10" name="Прямая со стрелкой 9"/>
          <p:cNvCxnSpPr/>
          <p:nvPr/>
        </p:nvCxnSpPr>
        <p:spPr>
          <a:xfrm>
            <a:off x="3906397" y="3081461"/>
            <a:ext cx="2969573" cy="1153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Прямая со стрелкой 11"/>
          <p:cNvCxnSpPr/>
          <p:nvPr/>
        </p:nvCxnSpPr>
        <p:spPr>
          <a:xfrm flipH="1" flipV="1">
            <a:off x="2954212" y="1214189"/>
            <a:ext cx="90656" cy="878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Прямая со стрелкой 13"/>
          <p:cNvCxnSpPr/>
          <p:nvPr/>
        </p:nvCxnSpPr>
        <p:spPr>
          <a:xfrm>
            <a:off x="5500468" y="1356420"/>
            <a:ext cx="1455220" cy="49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a:off x="8081103" y="1376409"/>
            <a:ext cx="908152" cy="16059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Прямая соединительная линия 18"/>
          <p:cNvCxnSpPr/>
          <p:nvPr/>
        </p:nvCxnSpPr>
        <p:spPr>
          <a:xfrm>
            <a:off x="7618434" y="3137096"/>
            <a:ext cx="162247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Прямая со стрелкой 22"/>
          <p:cNvCxnSpPr/>
          <p:nvPr/>
        </p:nvCxnSpPr>
        <p:spPr>
          <a:xfrm flipH="1">
            <a:off x="9369083" y="1376409"/>
            <a:ext cx="1575582" cy="122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flipH="1">
            <a:off x="8187397" y="1376409"/>
            <a:ext cx="1364566" cy="186212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6" name="Рисунок 25"/>
          <p:cNvPicPr>
            <a:picLocks noChangeAspect="1"/>
          </p:cNvPicPr>
          <p:nvPr/>
        </p:nvPicPr>
        <p:blipFill rotWithShape="1">
          <a:blip r:embed="rId5"/>
          <a:srcRect l="9430" t="14247" r="16723" b="76907"/>
          <a:stretch/>
        </p:blipFill>
        <p:spPr>
          <a:xfrm>
            <a:off x="-1" y="6016459"/>
            <a:ext cx="12192001" cy="821129"/>
          </a:xfrm>
          <a:prstGeom prst="rect">
            <a:avLst/>
          </a:prstGeom>
        </p:spPr>
      </p:pic>
      <p:sp>
        <p:nvSpPr>
          <p:cNvPr id="28"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TextBox 28"/>
          <p:cNvSpPr txBox="1"/>
          <p:nvPr/>
        </p:nvSpPr>
        <p:spPr>
          <a:xfrm>
            <a:off x="1695157" y="4363801"/>
            <a:ext cx="5409028" cy="1631216"/>
          </a:xfrm>
          <a:prstGeom prst="rect">
            <a:avLst/>
          </a:prstGeom>
          <a:noFill/>
        </p:spPr>
        <p:txBody>
          <a:bodyPr wrap="square" rtlCol="0">
            <a:spAutoFit/>
          </a:bodyPr>
          <a:lstStyle/>
          <a:p>
            <a:pPr lvl="0"/>
            <a:r>
              <a:rPr lang="en-US" altLang="en-US" sz="2000" dirty="0" smtClean="0">
                <a:solidFill>
                  <a:srgbClr val="222222"/>
                </a:solidFill>
                <a:latin typeface="Times New Roman" panose="02020603050405020304" pitchFamily="18" charset="0"/>
                <a:cs typeface="Times New Roman" panose="02020603050405020304" pitchFamily="18" charset="0"/>
              </a:rPr>
              <a:t>write each element in this list, in order from the bottom we can’t get a complete list, to do this we need to find out the number of elements from the list and divide them into other variables</a:t>
            </a:r>
            <a:r>
              <a:rPr lang="en-US" altLang="en-US" sz="2000" dirty="0" smtClean="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p:txBody>
      </p:sp>
      <p:cxnSp>
        <p:nvCxnSpPr>
          <p:cNvPr id="31" name="Прямая со стрелкой 30"/>
          <p:cNvCxnSpPr/>
          <p:nvPr/>
        </p:nvCxnSpPr>
        <p:spPr>
          <a:xfrm>
            <a:off x="2475914" y="6490328"/>
            <a:ext cx="4400056" cy="91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p:cNvCxnSpPr/>
          <p:nvPr/>
        </p:nvCxnSpPr>
        <p:spPr>
          <a:xfrm flipV="1">
            <a:off x="863940" y="874588"/>
            <a:ext cx="1715305" cy="16023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56408" y="2476919"/>
            <a:ext cx="1743220" cy="1938992"/>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using </a:t>
            </a:r>
            <a:r>
              <a:rPr lang="en-US" sz="2000" dirty="0">
                <a:latin typeface="Times New Roman" panose="02020603050405020304" pitchFamily="18" charset="0"/>
                <a:cs typeface="Times New Roman" panose="02020603050405020304" pitchFamily="18" charset="0"/>
              </a:rPr>
              <a:t>the length functions we find the number of elements</a:t>
            </a:r>
          </a:p>
        </p:txBody>
      </p:sp>
      <p:sp>
        <p:nvSpPr>
          <p:cNvPr id="43" name="Стрелка вниз 42"/>
          <p:cNvSpPr/>
          <p:nvPr/>
        </p:nvSpPr>
        <p:spPr>
          <a:xfrm>
            <a:off x="3474693" y="3238530"/>
            <a:ext cx="379827" cy="33607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Стрелка вниз 43"/>
          <p:cNvSpPr/>
          <p:nvPr/>
        </p:nvSpPr>
        <p:spPr>
          <a:xfrm rot="8557205">
            <a:off x="1326375" y="4258596"/>
            <a:ext cx="379827" cy="33607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6" name="Прямая со стрелкой 45"/>
          <p:cNvCxnSpPr/>
          <p:nvPr/>
        </p:nvCxnSpPr>
        <p:spPr>
          <a:xfrm flipH="1">
            <a:off x="1721592" y="5641145"/>
            <a:ext cx="2132928" cy="6471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16658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rotWithShape="1">
          <a:blip r:embed="rId2"/>
          <a:srcRect l="37314" t="29086" r="36088" b="28606"/>
          <a:stretch/>
        </p:blipFill>
        <p:spPr>
          <a:xfrm>
            <a:off x="8385284" y="0"/>
            <a:ext cx="3806716" cy="3404381"/>
          </a:xfrm>
          <a:prstGeom prst="rect">
            <a:avLst/>
          </a:prstGeom>
        </p:spPr>
      </p:pic>
      <p:pic>
        <p:nvPicPr>
          <p:cNvPr id="12" name="Рисунок 11"/>
          <p:cNvPicPr>
            <a:picLocks noChangeAspect="1"/>
          </p:cNvPicPr>
          <p:nvPr/>
        </p:nvPicPr>
        <p:blipFill rotWithShape="1">
          <a:blip r:embed="rId3"/>
          <a:srcRect l="9430" t="14247" r="16723" b="76907"/>
          <a:stretch/>
        </p:blipFill>
        <p:spPr>
          <a:xfrm>
            <a:off x="0" y="3298136"/>
            <a:ext cx="12192001" cy="821129"/>
          </a:xfrm>
          <a:prstGeom prst="rect">
            <a:avLst/>
          </a:prstGeom>
        </p:spPr>
      </p:pic>
      <p:pic>
        <p:nvPicPr>
          <p:cNvPr id="20" name="Рисунок 19"/>
          <p:cNvPicPr>
            <a:picLocks noChangeAspect="1"/>
          </p:cNvPicPr>
          <p:nvPr/>
        </p:nvPicPr>
        <p:blipFill rotWithShape="1">
          <a:blip r:embed="rId4"/>
          <a:srcRect l="9204" t="30241" r="6787" b="64566"/>
          <a:stretch/>
        </p:blipFill>
        <p:spPr>
          <a:xfrm>
            <a:off x="442931" y="5566143"/>
            <a:ext cx="11847543" cy="411691"/>
          </a:xfrm>
          <a:prstGeom prst="rect">
            <a:avLst/>
          </a:prstGeom>
        </p:spPr>
      </p:pic>
      <p:cxnSp>
        <p:nvCxnSpPr>
          <p:cNvPr id="22" name="Прямая со стрелкой 21"/>
          <p:cNvCxnSpPr/>
          <p:nvPr/>
        </p:nvCxnSpPr>
        <p:spPr>
          <a:xfrm flipV="1">
            <a:off x="576775" y="4119265"/>
            <a:ext cx="5134708" cy="14861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Прямая со стрелкой 24"/>
          <p:cNvCxnSpPr/>
          <p:nvPr/>
        </p:nvCxnSpPr>
        <p:spPr>
          <a:xfrm flipV="1">
            <a:off x="914400" y="4119265"/>
            <a:ext cx="10761785" cy="1692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576775" y="4697605"/>
            <a:ext cx="2391508" cy="85913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Variable value</a:t>
            </a:r>
          </a:p>
          <a:p>
            <a:endParaRPr lang="en-US" sz="2400" dirty="0">
              <a:latin typeface="Times New Roman" panose="02020603050405020304" pitchFamily="18" charset="0"/>
              <a:cs typeface="Times New Roman" panose="02020603050405020304" pitchFamily="18" charset="0"/>
            </a:endParaRPr>
          </a:p>
        </p:txBody>
      </p:sp>
      <p:pic>
        <p:nvPicPr>
          <p:cNvPr id="28" name="Рисунок 27"/>
          <p:cNvPicPr>
            <a:picLocks noChangeAspect="1"/>
          </p:cNvPicPr>
          <p:nvPr/>
        </p:nvPicPr>
        <p:blipFill rotWithShape="1">
          <a:blip r:embed="rId5"/>
          <a:srcRect l="337" t="67163" r="81715" b="25144"/>
          <a:stretch/>
        </p:blipFill>
        <p:spPr>
          <a:xfrm>
            <a:off x="4482651" y="6119447"/>
            <a:ext cx="2780968" cy="670112"/>
          </a:xfrm>
          <a:prstGeom prst="rect">
            <a:avLst/>
          </a:prstGeom>
        </p:spPr>
      </p:pic>
      <p:sp>
        <p:nvSpPr>
          <p:cNvPr id="29" name="Стрелка вправо 28"/>
          <p:cNvSpPr/>
          <p:nvPr/>
        </p:nvSpPr>
        <p:spPr>
          <a:xfrm rot="19736013">
            <a:off x="7408172" y="6161450"/>
            <a:ext cx="773723" cy="2391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Стрелка вверх 30"/>
          <p:cNvSpPr/>
          <p:nvPr/>
        </p:nvSpPr>
        <p:spPr>
          <a:xfrm rot="2975651">
            <a:off x="7436849" y="2219085"/>
            <a:ext cx="450166" cy="998806"/>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extBox 1"/>
          <p:cNvSpPr txBox="1"/>
          <p:nvPr/>
        </p:nvSpPr>
        <p:spPr>
          <a:xfrm>
            <a:off x="3731370" y="410273"/>
            <a:ext cx="340438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As a result, we get such a message</a:t>
            </a:r>
            <a:endParaRPr lang="en-US" sz="2400" dirty="0">
              <a:latin typeface="Times New Roman" panose="02020603050405020304" pitchFamily="18" charset="0"/>
              <a:cs typeface="Times New Roman" panose="02020603050405020304" pitchFamily="18" charset="0"/>
            </a:endParaRPr>
          </a:p>
        </p:txBody>
      </p:sp>
      <p:sp>
        <p:nvSpPr>
          <p:cNvPr id="3" name="Стрелка вправо 2"/>
          <p:cNvSpPr/>
          <p:nvPr/>
        </p:nvSpPr>
        <p:spPr>
          <a:xfrm>
            <a:off x="7362204" y="924451"/>
            <a:ext cx="398313" cy="43609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343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10374" t="5484" r="7207" b="12243"/>
          <a:stretch/>
        </p:blipFill>
        <p:spPr>
          <a:xfrm>
            <a:off x="1716259" y="1350499"/>
            <a:ext cx="8271804" cy="4642338"/>
          </a:xfrm>
          <a:prstGeom prst="rect">
            <a:avLst/>
          </a:prstGeom>
        </p:spPr>
      </p:pic>
      <p:sp>
        <p:nvSpPr>
          <p:cNvPr id="6" name="TextBox 5"/>
          <p:cNvSpPr txBox="1"/>
          <p:nvPr/>
        </p:nvSpPr>
        <p:spPr>
          <a:xfrm>
            <a:off x="1716259" y="565669"/>
            <a:ext cx="5669279" cy="1569660"/>
          </a:xfrm>
          <a:prstGeom prst="rect">
            <a:avLst/>
          </a:prstGeom>
          <a:noFill/>
        </p:spPr>
        <p:txBody>
          <a:bodyPr wrap="square" rtlCol="0">
            <a:spAutoFit/>
          </a:bodyPr>
          <a:lstStyle/>
          <a:p>
            <a:pPr eaLnBrk="0" fontAlgn="base" hangingPunct="0">
              <a:spcBef>
                <a:spcPct val="0"/>
              </a:spcBef>
              <a:spcAft>
                <a:spcPct val="0"/>
              </a:spcAft>
            </a:pPr>
            <a:r>
              <a:rPr lang="en-US" altLang="en-US" sz="2400" dirty="0" smtClean="0">
                <a:solidFill>
                  <a:srgbClr val="222222"/>
                </a:solidFill>
                <a:latin typeface="Times New Roman" panose="02020603050405020304" pitchFamily="18" charset="0"/>
                <a:cs typeface="Times New Roman" panose="02020603050405020304" pitchFamily="18" charset="0"/>
              </a:rPr>
              <a:t>The </a:t>
            </a:r>
            <a:r>
              <a:rPr lang="en-US" altLang="en-US" sz="2400" dirty="0">
                <a:solidFill>
                  <a:srgbClr val="222222"/>
                </a:solidFill>
                <a:latin typeface="Times New Roman" panose="02020603050405020304" pitchFamily="18" charset="0"/>
                <a:cs typeface="Times New Roman" panose="02020603050405020304" pitchFamily="18" charset="0"/>
              </a:rPr>
              <a:t>result will look like this</a:t>
            </a:r>
          </a:p>
          <a:p>
            <a:pPr lvl="0" eaLnBrk="0" fontAlgn="base" hangingPunct="0">
              <a:spcBef>
                <a:spcPct val="0"/>
              </a:spcBef>
              <a:spcAft>
                <a:spcPct val="0"/>
              </a:spcAft>
            </a:pPr>
            <a:r>
              <a:rPr lang="en-US" altLang="en-US" sz="2400" dirty="0">
                <a:solidFill>
                  <a:srgbClr val="222222"/>
                </a:solidFill>
                <a:latin typeface="inherit"/>
                <a:cs typeface="Arial" panose="020B0604020202020204" pitchFamily="34" charset="0"/>
              </a:rPr>
              <a:t/>
            </a:r>
            <a:br>
              <a:rPr lang="en-US" altLang="en-US" sz="2400" dirty="0">
                <a:solidFill>
                  <a:srgbClr val="222222"/>
                </a:solidFill>
                <a:latin typeface="inherit"/>
                <a:cs typeface="Arial" panose="020B0604020202020204" pitchFamily="34" charset="0"/>
              </a:rPr>
            </a:br>
            <a:r>
              <a:rPr lang="en-US" altLang="en-US" sz="2400" dirty="0"/>
              <a:t/>
            </a:r>
            <a:br>
              <a:rPr lang="en-US" altLang="en-US" sz="2400" dirty="0"/>
            </a:br>
            <a:endParaRPr lang="en-US" altLang="en-US" sz="2400" dirty="0">
              <a:latin typeface="Arial" panose="020B0604020202020204" pitchFamily="34" charset="0"/>
            </a:endParaRPr>
          </a:p>
        </p:txBody>
      </p:sp>
      <p:sp>
        <p:nvSpPr>
          <p:cNvPr id="7" name="Rectangle 1"/>
          <p:cNvSpPr>
            <a:spLocks noChangeArrowheads="1"/>
          </p:cNvSpPr>
          <p:nvPr/>
        </p:nvSpPr>
        <p:spPr bwMode="auto">
          <a:xfrm>
            <a:off x="0" y="90100"/>
            <a:ext cx="65"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Стрелка вправо 7"/>
          <p:cNvSpPr/>
          <p:nvPr/>
        </p:nvSpPr>
        <p:spPr>
          <a:xfrm rot="1906421">
            <a:off x="5275386" y="838369"/>
            <a:ext cx="365760" cy="362799"/>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2703442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88366" y="632414"/>
            <a:ext cx="10515600" cy="1325563"/>
          </a:xfrm>
        </p:spPr>
        <p:txBody>
          <a:bodyPr/>
          <a:lstStyle/>
          <a:p>
            <a:r>
              <a:rPr lang="en-US" dirty="0">
                <a:latin typeface="Agency FB" panose="020B0503020202020204" pitchFamily="34" charset="0"/>
              </a:rPr>
              <a:t/>
            </a:r>
            <a:br>
              <a:rPr lang="en-US" dirty="0">
                <a:latin typeface="Agency FB" panose="020B0503020202020204" pitchFamily="34" charset="0"/>
              </a:rPr>
            </a:br>
            <a:r>
              <a:rPr lang="en-US" dirty="0">
                <a:latin typeface="Agency FB" panose="020B0503020202020204" pitchFamily="34" charset="0"/>
              </a:rPr>
              <a:t>Thank you </a:t>
            </a:r>
            <a:r>
              <a:rPr lang="en-US" dirty="0" smtClean="0">
                <a:latin typeface="Agency FB" panose="020B0503020202020204" pitchFamily="34" charset="0"/>
              </a:rPr>
              <a:t>for your </a:t>
            </a:r>
            <a:r>
              <a:rPr lang="en-US" dirty="0">
                <a:latin typeface="Agency FB" panose="020B0503020202020204" pitchFamily="34" charset="0"/>
              </a:rPr>
              <a:t>the attention</a:t>
            </a: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8096" y="2096086"/>
            <a:ext cx="4437186" cy="2479277"/>
          </a:xfrm>
          <a:prstGeom prst="rect">
            <a:avLst/>
          </a:prstGeom>
        </p:spPr>
      </p:pic>
    </p:spTree>
    <p:extLst>
      <p:ext uri="{BB962C8B-B14F-4D97-AF65-F5344CB8AC3E}">
        <p14:creationId xmlns:p14="http://schemas.microsoft.com/office/powerpoint/2010/main" val="40726756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
            </a:r>
            <a:br>
              <a:rPr lang="en-US" dirty="0"/>
            </a:br>
            <a:r>
              <a:rPr lang="en-US" dirty="0" smtClean="0">
                <a:latin typeface="Arial Rounded MT Bold" panose="020F0704030504030204" pitchFamily="34" charset="0"/>
              </a:rPr>
              <a:t>objective</a:t>
            </a:r>
            <a:r>
              <a:rPr lang="en-US" dirty="0">
                <a:latin typeface="Arial Rounded MT Bold" panose="020F0704030504030204" pitchFamily="34" charset="0"/>
              </a:rPr>
              <a:t>:</a:t>
            </a: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8471" y="4740812"/>
            <a:ext cx="2356338" cy="2356338"/>
          </a:xfrm>
        </p:spPr>
      </p:pic>
      <p:sp>
        <p:nvSpPr>
          <p:cNvPr id="5" name="TextBox 4"/>
          <p:cNvSpPr txBox="1"/>
          <p:nvPr/>
        </p:nvSpPr>
        <p:spPr>
          <a:xfrm>
            <a:off x="838200" y="1690690"/>
            <a:ext cx="924247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Accepts food orders and calculates the total amount</a:t>
            </a:r>
          </a:p>
        </p:txBody>
      </p:sp>
      <p:pic>
        <p:nvPicPr>
          <p:cNvPr id="6" name="Рисунок 5"/>
          <p:cNvPicPr>
            <a:picLocks noChangeAspect="1"/>
          </p:cNvPicPr>
          <p:nvPr/>
        </p:nvPicPr>
        <p:blipFill>
          <a:blip r:embed="rId3"/>
          <a:stretch>
            <a:fillRect/>
          </a:stretch>
        </p:blipFill>
        <p:spPr>
          <a:xfrm>
            <a:off x="3587262" y="2152355"/>
            <a:ext cx="5178083" cy="3624659"/>
          </a:xfrm>
          <a:prstGeom prst="rect">
            <a:avLst/>
          </a:prstGeom>
        </p:spPr>
      </p:pic>
    </p:spTree>
    <p:extLst>
      <p:ext uri="{BB962C8B-B14F-4D97-AF65-F5344CB8AC3E}">
        <p14:creationId xmlns:p14="http://schemas.microsoft.com/office/powerpoint/2010/main" val="31221024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1543824"/>
            <a:ext cx="10515600" cy="4351338"/>
          </a:xfrm>
        </p:spPr>
        <p:txBody>
          <a:bodyPr>
            <a:normAutofit/>
          </a:bodyPr>
          <a:lstStyle/>
          <a:p>
            <a:pPr marL="0" lv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restaurant business is the leader in the number of bankruptcies. Not everyone can create a successful restaurant. These are all pitfalls, subtle and characteristic</a:t>
            </a:r>
            <a:r>
              <a:rPr lang="en-US" dirty="0" smtClean="0">
                <a:latin typeface="Times New Roman" panose="02020603050405020304" pitchFamily="18" charset="0"/>
                <a:cs typeface="Times New Roman" panose="02020603050405020304" pitchFamily="18" charset="0"/>
              </a:rPr>
              <a:t>. </a:t>
            </a:r>
            <a:r>
              <a:rPr lang="en-US" altLang="en-US" dirty="0">
                <a:solidFill>
                  <a:srgbClr val="222222"/>
                </a:solidFill>
                <a:latin typeface="Times New Roman" panose="02020603050405020304" pitchFamily="18" charset="0"/>
                <a:cs typeface="Times New Roman" panose="02020603050405020304" pitchFamily="18" charset="0"/>
              </a:rPr>
              <a:t>People come to a restaurant not only for delicious food. They want to relax in a comfortable environment. And comfort is created not only by the interior, atmosphere, but also by service. Therefore, it is important to provide quality service in the restaurant. Finding qualified employees is not as easy as it might seem at first glance.</a:t>
            </a:r>
            <a:r>
              <a:rPr lang="en-US" altLang="en-US" dirty="0">
                <a:latin typeface="Times New Roman" panose="02020603050405020304" pitchFamily="18" charset="0"/>
                <a:cs typeface="Times New Roman" panose="02020603050405020304" pitchFamily="18" charset="0"/>
              </a:rPr>
              <a:t> </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type="title"/>
          </p:nvPr>
        </p:nvSpPr>
        <p:spPr bwMode="auto">
          <a:xfrm>
            <a:off x="838200" y="706984"/>
            <a:ext cx="5472396" cy="64185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solidFill>
                  <a:srgbClr val="222222"/>
                </a:solidFill>
                <a:latin typeface="Arial Rounded MT Bold" panose="020F0704030504030204" pitchFamily="34" charset="0"/>
              </a:rPr>
              <a:t>R</a:t>
            </a:r>
            <a:r>
              <a:rPr kumimoji="0" lang="en-US" altLang="en-US" b="0" i="0" u="none" strike="noStrike" cap="none" normalizeH="0" baseline="0" dirty="0" smtClean="0">
                <a:ln>
                  <a:noFill/>
                </a:ln>
                <a:solidFill>
                  <a:srgbClr val="222222"/>
                </a:solidFill>
                <a:effectLst/>
                <a:latin typeface="Arial Rounded MT Bold" panose="020F0704030504030204" pitchFamily="34" charset="0"/>
              </a:rPr>
              <a:t>elevance and idea</a:t>
            </a:r>
            <a:r>
              <a:rPr kumimoji="0" lang="en-US" altLang="en-US" b="0" i="0" u="none" strike="noStrike" cap="none" normalizeH="0" baseline="0" dirty="0" smtClean="0">
                <a:ln>
                  <a:noFill/>
                </a:ln>
                <a:solidFill>
                  <a:schemeClr val="tx1"/>
                </a:solidFill>
                <a:effectLst/>
                <a:latin typeface="Arial Rounded MT Bold" panose="020F0704030504030204" pitchFamily="34" charset="0"/>
              </a:rPr>
              <a:t> </a:t>
            </a:r>
          </a:p>
        </p:txBody>
      </p:sp>
      <p:sp>
        <p:nvSpPr>
          <p:cNvPr id="7" name="Rectangle 3"/>
          <p:cNvSpPr>
            <a:spLocks noChangeArrowheads="1"/>
          </p:cNvSpPr>
          <p:nvPr/>
        </p:nvSpPr>
        <p:spPr bwMode="auto">
          <a:xfrm>
            <a:off x="214596" y="1922013"/>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Рисунок 7"/>
          <p:cNvPicPr>
            <a:picLocks noChangeAspect="1"/>
          </p:cNvPicPr>
          <p:nvPr/>
        </p:nvPicPr>
        <p:blipFill rotWithShape="1">
          <a:blip r:embed="rId2"/>
          <a:srcRect r="744" b="9486"/>
          <a:stretch/>
        </p:blipFill>
        <p:spPr>
          <a:xfrm>
            <a:off x="8357382" y="64120"/>
            <a:ext cx="2996418" cy="2131372"/>
          </a:xfrm>
          <a:prstGeom prst="rect">
            <a:avLst/>
          </a:prstGeom>
        </p:spPr>
      </p:pic>
      <p:pic>
        <p:nvPicPr>
          <p:cNvPr id="9" name="Рисунок 8"/>
          <p:cNvPicPr>
            <a:picLocks noChangeAspect="1"/>
          </p:cNvPicPr>
          <p:nvPr/>
        </p:nvPicPr>
        <p:blipFill>
          <a:blip r:embed="rId3"/>
          <a:stretch>
            <a:fillRect/>
          </a:stretch>
        </p:blipFill>
        <p:spPr>
          <a:xfrm>
            <a:off x="8238144" y="5092505"/>
            <a:ext cx="1617447" cy="1617447"/>
          </a:xfrm>
          <a:prstGeom prst="rect">
            <a:avLst/>
          </a:prstGeom>
          <a:ln>
            <a:noFill/>
          </a:ln>
          <a:effectLst>
            <a:softEdge rad="112500"/>
          </a:effectLst>
        </p:spPr>
      </p:pic>
    </p:spTree>
    <p:extLst>
      <p:ext uri="{BB962C8B-B14F-4D97-AF65-F5344CB8AC3E}">
        <p14:creationId xmlns:p14="http://schemas.microsoft.com/office/powerpoint/2010/main" val="15447878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24450"/>
            <a:ext cx="10515600" cy="1325563"/>
          </a:xfrm>
        </p:spPr>
        <p:txBody>
          <a:bodyPr/>
          <a:lstStyle/>
          <a:p>
            <a:r>
              <a:rPr lang="en-US" altLang="en-US" dirty="0">
                <a:solidFill>
                  <a:srgbClr val="222222"/>
                </a:solidFill>
                <a:latin typeface="Arial Rounded MT Bold" panose="020F0704030504030204" pitchFamily="34" charset="0"/>
              </a:rPr>
              <a:t>Relevance</a:t>
            </a:r>
            <a:endParaRPr lang="en-US" dirty="0"/>
          </a:p>
        </p:txBody>
      </p:sp>
      <p:pic>
        <p:nvPicPr>
          <p:cNvPr id="4" name="Рисунок 3"/>
          <p:cNvPicPr>
            <a:picLocks noChangeAspect="1"/>
          </p:cNvPicPr>
          <p:nvPr/>
        </p:nvPicPr>
        <p:blipFill>
          <a:blip r:embed="rId2"/>
          <a:stretch>
            <a:fillRect/>
          </a:stretch>
        </p:blipFill>
        <p:spPr>
          <a:xfrm>
            <a:off x="9172137" y="4110939"/>
            <a:ext cx="2181663" cy="2181663"/>
          </a:xfrm>
          <a:prstGeom prst="rect">
            <a:avLst/>
          </a:prstGeom>
        </p:spPr>
      </p:pic>
      <p:sp>
        <p:nvSpPr>
          <p:cNvPr id="6" name="TextBox 5"/>
          <p:cNvSpPr txBox="1"/>
          <p:nvPr/>
        </p:nvSpPr>
        <p:spPr>
          <a:xfrm>
            <a:off x="838200" y="1195754"/>
            <a:ext cx="10515600" cy="3847207"/>
          </a:xfrm>
          <a:prstGeom prst="rect">
            <a:avLst/>
          </a:prstGeom>
          <a:noFill/>
        </p:spPr>
        <p:txBody>
          <a:bodyPr wrap="square" rtlCol="0">
            <a:spAutoFit/>
          </a:bodyPr>
          <a:lstStyle/>
          <a:p>
            <a:pPr lvl="0"/>
            <a:r>
              <a:rPr lang="en-US" altLang="en-US" sz="2800" dirty="0">
                <a:solidFill>
                  <a:srgbClr val="222222"/>
                </a:solidFill>
                <a:latin typeface="Times New Roman" panose="02020603050405020304" pitchFamily="18" charset="0"/>
                <a:cs typeface="Times New Roman" panose="02020603050405020304" pitchFamily="18" charset="0"/>
              </a:rPr>
              <a:t>My project will help solve several problems of the restaurant business. When visiting restaurants, we lose a lot of time waiting for the waiter and his service. With the help of my project, you can make an order from the first minute in the restaurant and save more time, since the order will be placed immediately and you will see the total invoice. This is convenient and beneficial not only for guests and the owner of the restaurant as it will solve the problem of theft of personnel and fewer employees will cope with work, this also saves staff salaries.</a:t>
            </a:r>
            <a:r>
              <a:rPr lang="en-US" altLang="en-US" sz="28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33342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t="1" r="77630" b="86624"/>
          <a:stretch/>
        </p:blipFill>
        <p:spPr>
          <a:xfrm>
            <a:off x="0" y="0"/>
            <a:ext cx="4557932" cy="1523433"/>
          </a:xfrm>
          <a:prstGeom prst="rect">
            <a:avLst/>
          </a:prstGeom>
        </p:spPr>
      </p:pic>
      <p:pic>
        <p:nvPicPr>
          <p:cNvPr id="6" name="Рисунок 5"/>
          <p:cNvPicPr>
            <a:picLocks noChangeAspect="1"/>
          </p:cNvPicPr>
          <p:nvPr/>
        </p:nvPicPr>
        <p:blipFill rotWithShape="1">
          <a:blip r:embed="rId3"/>
          <a:srcRect t="62050" r="38791" b="9760"/>
          <a:stretch/>
        </p:blipFill>
        <p:spPr>
          <a:xfrm>
            <a:off x="2770248" y="2283591"/>
            <a:ext cx="9416700" cy="2625303"/>
          </a:xfrm>
          <a:prstGeom prst="rect">
            <a:avLst/>
          </a:prstGeom>
        </p:spPr>
      </p:pic>
      <p:cxnSp>
        <p:nvCxnSpPr>
          <p:cNvPr id="9" name="Прямая со стрелкой 8"/>
          <p:cNvCxnSpPr>
            <a:endCxn id="3" idx="1"/>
          </p:cNvCxnSpPr>
          <p:nvPr/>
        </p:nvCxnSpPr>
        <p:spPr>
          <a:xfrm>
            <a:off x="2588455" y="774839"/>
            <a:ext cx="2138290" cy="993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 name="TextBox 1"/>
          <p:cNvSpPr txBox="1"/>
          <p:nvPr/>
        </p:nvSpPr>
        <p:spPr>
          <a:xfrm>
            <a:off x="2588456" y="1383701"/>
            <a:ext cx="708903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Tkinter</a:t>
            </a:r>
            <a:r>
              <a:rPr lang="en-US" dirty="0">
                <a:latin typeface="Times New Roman" panose="02020603050405020304" pitchFamily="18" charset="0"/>
                <a:cs typeface="Times New Roman" panose="02020603050405020304" pitchFamily="18" charset="0"/>
              </a:rPr>
              <a:t> library is installed in Python as a standard module, so we do not need to install anything to use it.</a:t>
            </a:r>
          </a:p>
        </p:txBody>
      </p:sp>
      <p:sp>
        <p:nvSpPr>
          <p:cNvPr id="3" name="TextBox 2"/>
          <p:cNvSpPr txBox="1"/>
          <p:nvPr/>
        </p:nvSpPr>
        <p:spPr>
          <a:xfrm>
            <a:off x="4726745" y="600103"/>
            <a:ext cx="7465255" cy="369332"/>
          </a:xfrm>
          <a:prstGeom prst="rect">
            <a:avLst/>
          </a:prstGeom>
          <a:noFill/>
        </p:spPr>
        <p:txBody>
          <a:bodyPr wrap="square" rtlCol="0">
            <a:spAutoFit/>
          </a:bodyPr>
          <a:lstStyle/>
          <a:p>
            <a:pPr lvl="0"/>
            <a:r>
              <a:rPr lang="en-US" altLang="en-US" dirty="0">
                <a:solidFill>
                  <a:srgbClr val="222222"/>
                </a:solidFill>
                <a:latin typeface="Times New Roman" panose="02020603050405020304" pitchFamily="18" charset="0"/>
                <a:cs typeface="Times New Roman" panose="02020603050405020304" pitchFamily="18" charset="0"/>
              </a:rPr>
              <a:t>First, import </a:t>
            </a:r>
            <a:r>
              <a:rPr lang="en-US" altLang="en-US" dirty="0" err="1">
                <a:solidFill>
                  <a:srgbClr val="222222"/>
                </a:solidFill>
                <a:latin typeface="Times New Roman" panose="02020603050405020304" pitchFamily="18" charset="0"/>
                <a:cs typeface="Times New Roman" panose="02020603050405020304" pitchFamily="18" charset="0"/>
              </a:rPr>
              <a:t>Tkinter</a:t>
            </a:r>
            <a:r>
              <a:rPr lang="en-US" altLang="en-US" dirty="0">
                <a:solidFill>
                  <a:srgbClr val="222222"/>
                </a:solidFill>
                <a:latin typeface="Times New Roman" panose="02020603050405020304" pitchFamily="18" charset="0"/>
                <a:cs typeface="Times New Roman" panose="02020603050405020304" pitchFamily="18" charset="0"/>
              </a:rPr>
              <a:t> and create a window in which we set its name:</a:t>
            </a:r>
            <a:r>
              <a:rPr lang="en-US" altLang="en-US" dirty="0">
                <a:latin typeface="Times New Roman" panose="02020603050405020304" pitchFamily="18" charset="0"/>
                <a:cs typeface="Times New Roman" panose="02020603050405020304" pitchFamily="18" charset="0"/>
              </a:rPr>
              <a:t> </a:t>
            </a:r>
          </a:p>
        </p:txBody>
      </p:sp>
      <p:sp>
        <p:nvSpPr>
          <p:cNvPr id="8"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TextBox 10"/>
          <p:cNvSpPr txBox="1"/>
          <p:nvPr/>
        </p:nvSpPr>
        <p:spPr>
          <a:xfrm>
            <a:off x="8341055" y="4803775"/>
            <a:ext cx="3726487" cy="147732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last line calls the </a:t>
            </a:r>
            <a:r>
              <a:rPr lang="en-U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mainloop</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function. This function causes an infinite loop of the window, so the window will wait for any user interaction until it is closed.</a:t>
            </a:r>
          </a:p>
        </p:txBody>
      </p:sp>
      <p:cxnSp>
        <p:nvCxnSpPr>
          <p:cNvPr id="13" name="Прямая со стрелкой 12"/>
          <p:cNvCxnSpPr/>
          <p:nvPr/>
        </p:nvCxnSpPr>
        <p:spPr>
          <a:xfrm>
            <a:off x="4346917" y="4745085"/>
            <a:ext cx="5077361" cy="11130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Rectangle 4"/>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TextBox 20"/>
          <p:cNvSpPr txBox="1"/>
          <p:nvPr/>
        </p:nvSpPr>
        <p:spPr>
          <a:xfrm>
            <a:off x="0" y="2276101"/>
            <a:ext cx="2775300" cy="1200329"/>
          </a:xfrm>
          <a:prstGeom prst="rect">
            <a:avLst/>
          </a:prstGeom>
          <a:noFill/>
        </p:spPr>
        <p:txBody>
          <a:bodyPr wrap="square" rtlCol="0">
            <a:spAutoFit/>
          </a:bodyPr>
          <a:lstStyle/>
          <a:p>
            <a:pPr lvl="0"/>
            <a:r>
              <a:rPr lang="en-US" altLang="en-US" dirty="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 add </a:t>
            </a:r>
            <a:r>
              <a:rPr lang="en-US" altLang="en-US" dirty="0" smtClean="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text, </a:t>
            </a:r>
            <a:r>
              <a:rPr lang="en-US" altLang="en-US" dirty="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 will create </a:t>
            </a:r>
            <a:r>
              <a:rPr lang="en-US" altLang="en-US" dirty="0" smtClean="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‘l1’ </a:t>
            </a:r>
            <a:r>
              <a:rPr lang="en-US" altLang="en-US" dirty="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using the Label class, for example: </a:t>
            </a:r>
          </a:p>
          <a:p>
            <a:endParaRPr lang="en-US" dirty="0">
              <a:ln w="0"/>
              <a:solidFill>
                <a:srgbClr val="0070C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23" name="Прямая со стрелкой 22"/>
          <p:cNvCxnSpPr/>
          <p:nvPr/>
        </p:nvCxnSpPr>
        <p:spPr>
          <a:xfrm flipH="1">
            <a:off x="1387650" y="3058539"/>
            <a:ext cx="138765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0" y="3179299"/>
            <a:ext cx="2765196" cy="1200329"/>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0070C0"/>
                </a:solidFill>
                <a:latin typeface="Times New Roman" panose="02020603050405020304" pitchFamily="18" charset="0"/>
                <a:cs typeface="Times New Roman" panose="02020603050405020304" pitchFamily="18" charset="0"/>
              </a:rPr>
              <a:t>we can set the font of the text and size. To do this, pass the </a:t>
            </a:r>
            <a:r>
              <a:rPr lang="en-US" altLang="en-US" dirty="0" smtClean="0">
                <a:solidFill>
                  <a:srgbClr val="0070C0"/>
                </a:solidFill>
                <a:latin typeface="Times New Roman" panose="02020603050405020304" pitchFamily="18" charset="0"/>
                <a:cs typeface="Times New Roman" panose="02020603050405020304" pitchFamily="18" charset="0"/>
              </a:rPr>
              <a:t>“font” </a:t>
            </a:r>
            <a:r>
              <a:rPr lang="en-US" altLang="en-US" dirty="0">
                <a:solidFill>
                  <a:srgbClr val="0070C0"/>
                </a:solidFill>
                <a:latin typeface="Times New Roman" panose="02020603050405020304" pitchFamily="18" charset="0"/>
                <a:cs typeface="Times New Roman" panose="02020603050405020304" pitchFamily="18" charset="0"/>
              </a:rPr>
              <a:t>parameter like this: </a:t>
            </a:r>
          </a:p>
        </p:txBody>
      </p:sp>
      <p:sp>
        <p:nvSpPr>
          <p:cNvPr id="30" name="Rectangle 5"/>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32" name="Прямая со стрелкой 31"/>
          <p:cNvCxnSpPr/>
          <p:nvPr/>
        </p:nvCxnSpPr>
        <p:spPr>
          <a:xfrm flipH="1">
            <a:off x="2447780" y="2836810"/>
            <a:ext cx="1392700" cy="61897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2609014" y="5070120"/>
            <a:ext cx="3123027" cy="1477328"/>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222222"/>
                </a:solidFill>
                <a:latin typeface="Times New Roman" panose="02020603050405020304" pitchFamily="18" charset="0"/>
                <a:cs typeface="Times New Roman" panose="02020603050405020304" pitchFamily="18" charset="0"/>
              </a:rPr>
              <a:t>We start by adding a button to the window. The button is created and added to the window in the same way as the label:</a:t>
            </a:r>
            <a:r>
              <a:rPr lang="en-US" altLang="en-US" dirty="0">
                <a:latin typeface="Times New Roman" panose="02020603050405020304" pitchFamily="18" charset="0"/>
                <a:cs typeface="Times New Roman" panose="02020603050405020304" pitchFamily="18" charset="0"/>
              </a:rPr>
              <a:t> </a:t>
            </a:r>
          </a:p>
        </p:txBody>
      </p:sp>
      <p:sp>
        <p:nvSpPr>
          <p:cNvPr id="36" name="Rectangle 6"/>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TextBox 40"/>
          <p:cNvSpPr txBox="1"/>
          <p:nvPr/>
        </p:nvSpPr>
        <p:spPr>
          <a:xfrm>
            <a:off x="0" y="4500387"/>
            <a:ext cx="2775300" cy="923330"/>
          </a:xfrm>
          <a:prstGeom prst="rect">
            <a:avLst/>
          </a:prstGeom>
          <a:noFill/>
        </p:spPr>
        <p:txBody>
          <a:bodyPr wrap="square" rtlCol="0">
            <a:spAutoFit/>
          </a:bodyPr>
          <a:lstStyle/>
          <a:p>
            <a:pPr lvl="0" eaLnBrk="0" fontAlgn="base" hangingPunct="0">
              <a:spcBef>
                <a:spcPct val="0"/>
              </a:spcBef>
              <a:spcAft>
                <a:spcPct val="0"/>
              </a:spcAft>
            </a:pPr>
            <a:r>
              <a:rPr lang="en-US" altLang="en-US" dirty="0">
                <a:solidFill>
                  <a:srgbClr val="222222"/>
                </a:solidFill>
                <a:latin typeface="Times New Roman" panose="02020603050405020304" pitchFamily="18" charset="0"/>
                <a:cs typeface="Times New Roman" panose="02020603050405020304" pitchFamily="18" charset="0"/>
              </a:rPr>
              <a:t>We can create a text field using the </a:t>
            </a:r>
            <a:r>
              <a:rPr lang="en-US" altLang="en-US" dirty="0" err="1">
                <a:solidFill>
                  <a:srgbClr val="222222"/>
                </a:solidFill>
                <a:latin typeface="Times New Roman" panose="02020603050405020304" pitchFamily="18" charset="0"/>
                <a:cs typeface="Times New Roman" panose="02020603050405020304" pitchFamily="18" charset="0"/>
              </a:rPr>
              <a:t>Tkinter</a:t>
            </a:r>
            <a:r>
              <a:rPr lang="en-US" altLang="en-US" dirty="0">
                <a:solidFill>
                  <a:srgbClr val="222222"/>
                </a:solidFill>
                <a:latin typeface="Times New Roman" panose="02020603050405020304" pitchFamily="18" charset="0"/>
                <a:cs typeface="Times New Roman" panose="02020603050405020304" pitchFamily="18" charset="0"/>
              </a:rPr>
              <a:t> Entry class as follows:</a:t>
            </a:r>
            <a:r>
              <a:rPr lang="en-US" altLang="en-US" sz="1000" dirty="0">
                <a:latin typeface="Times New Roman" panose="02020603050405020304" pitchFamily="18" charset="0"/>
                <a:cs typeface="Times New Roman" panose="02020603050405020304" pitchFamily="18" charset="0"/>
              </a:rPr>
              <a:t> </a:t>
            </a:r>
            <a:endParaRPr lang="en-US" altLang="en-US" sz="1400" dirty="0">
              <a:latin typeface="Times New Roman" panose="02020603050405020304" pitchFamily="18" charset="0"/>
              <a:cs typeface="Times New Roman" panose="02020603050405020304" pitchFamily="18" charset="0"/>
            </a:endParaRPr>
          </a:p>
        </p:txBody>
      </p:sp>
      <p:sp>
        <p:nvSpPr>
          <p:cNvPr id="42" name="Rectangle 7"/>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44" name="Прямая со стрелкой 43"/>
          <p:cNvCxnSpPr>
            <a:stCxn id="6" idx="1"/>
          </p:cNvCxnSpPr>
          <p:nvPr/>
        </p:nvCxnSpPr>
        <p:spPr>
          <a:xfrm flipH="1">
            <a:off x="2447780" y="3596243"/>
            <a:ext cx="322468" cy="90414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5334427" y="2908838"/>
            <a:ext cx="402033" cy="369332"/>
          </a:xfrm>
          <a:prstGeom prst="rect">
            <a:avLst/>
          </a:prstGeom>
          <a:noFill/>
        </p:spPr>
        <p:txBody>
          <a:bodyPr wrap="none" rtlCol="0">
            <a:spAutoFit/>
          </a:bodyPr>
          <a:lstStyle/>
          <a:p>
            <a:r>
              <a:rPr lang="en-US" dirty="0" err="1" smtClean="0"/>
              <a:t>ve</a:t>
            </a:r>
            <a:endParaRPr lang="en-US" dirty="0"/>
          </a:p>
        </p:txBody>
      </p:sp>
      <p:sp>
        <p:nvSpPr>
          <p:cNvPr id="5" name="Стрелка вверх 4"/>
          <p:cNvSpPr/>
          <p:nvPr/>
        </p:nvSpPr>
        <p:spPr>
          <a:xfrm rot="13184493">
            <a:off x="6330828" y="1155427"/>
            <a:ext cx="478302" cy="412085"/>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5" name="Стрелка вверх 24"/>
          <p:cNvSpPr/>
          <p:nvPr/>
        </p:nvSpPr>
        <p:spPr>
          <a:xfrm rot="7701323">
            <a:off x="2042686" y="5323419"/>
            <a:ext cx="425642" cy="480008"/>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7" name="Стрелка вверх 26"/>
          <p:cNvSpPr/>
          <p:nvPr/>
        </p:nvSpPr>
        <p:spPr>
          <a:xfrm rot="5215584">
            <a:off x="6672776" y="5721416"/>
            <a:ext cx="425642" cy="480008"/>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7" name="Рисунок 6"/>
          <p:cNvPicPr>
            <a:picLocks noChangeAspect="1"/>
          </p:cNvPicPr>
          <p:nvPr/>
        </p:nvPicPr>
        <p:blipFill rotWithShape="1">
          <a:blip r:embed="rId4"/>
          <a:srcRect t="53646" r="85725" b="37152"/>
          <a:stretch/>
        </p:blipFill>
        <p:spPr>
          <a:xfrm>
            <a:off x="5080" y="1477459"/>
            <a:ext cx="2494042" cy="828412"/>
          </a:xfrm>
          <a:prstGeom prst="rect">
            <a:avLst/>
          </a:prstGeom>
        </p:spPr>
      </p:pic>
    </p:spTree>
    <p:extLst>
      <p:ext uri="{BB962C8B-B14F-4D97-AF65-F5344CB8AC3E}">
        <p14:creationId xmlns:p14="http://schemas.microsoft.com/office/powerpoint/2010/main" val="24713861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2800" dirty="0">
                <a:latin typeface="Arial Black" panose="020B0A04020102020204" pitchFamily="34" charset="0"/>
              </a:rPr>
              <a:t/>
            </a:r>
            <a:br>
              <a:rPr lang="en-US" sz="2800" dirty="0">
                <a:latin typeface="Arial Black" panose="020B0A04020102020204" pitchFamily="34" charset="0"/>
              </a:rPr>
            </a:br>
            <a:r>
              <a:rPr lang="en-US" sz="2800" dirty="0">
                <a:latin typeface="Arial Black" panose="020B0A04020102020204" pitchFamily="34" charset="0"/>
              </a:rPr>
              <a:t>The result will be as follows:</a:t>
            </a:r>
          </a:p>
        </p:txBody>
      </p:sp>
      <p:pic>
        <p:nvPicPr>
          <p:cNvPr id="4" name="Рисунок 3"/>
          <p:cNvPicPr>
            <a:picLocks noChangeAspect="1"/>
          </p:cNvPicPr>
          <p:nvPr/>
        </p:nvPicPr>
        <p:blipFill rotWithShape="1">
          <a:blip r:embed="rId2"/>
          <a:srcRect l="1156" b="5891"/>
          <a:stretch/>
        </p:blipFill>
        <p:spPr>
          <a:xfrm>
            <a:off x="2431955" y="1690690"/>
            <a:ext cx="7328090" cy="3922710"/>
          </a:xfrm>
          <a:prstGeom prst="rect">
            <a:avLst/>
          </a:prstGeom>
        </p:spPr>
      </p:pic>
    </p:spTree>
    <p:extLst>
      <p:ext uri="{BB962C8B-B14F-4D97-AF65-F5344CB8AC3E}">
        <p14:creationId xmlns:p14="http://schemas.microsoft.com/office/powerpoint/2010/main" val="36489875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0"/>
            <a:ext cx="10515600" cy="579342"/>
          </a:xfrm>
        </p:spPr>
        <p:txBody>
          <a:bodyPr>
            <a:normAutofit fontScale="90000"/>
          </a:bodyPr>
          <a:lstStyle/>
          <a:p>
            <a:r>
              <a:rPr lang="en-US" dirty="0"/>
              <a:t/>
            </a:r>
            <a:br>
              <a:rPr lang="en-US" dirty="0"/>
            </a:br>
            <a:endParaRPr lang="en-US" sz="3200" dirty="0">
              <a:latin typeface="Arial Black" panose="020B0A04020102020204" pitchFamily="34" charset="0"/>
            </a:endParaRPr>
          </a:p>
        </p:txBody>
      </p:sp>
      <p:sp>
        <p:nvSpPr>
          <p:cNvPr id="3" name="Объект 2"/>
          <p:cNvSpPr>
            <a:spLocks noGrp="1"/>
          </p:cNvSpPr>
          <p:nvPr>
            <p:ph idx="1"/>
          </p:nvPr>
        </p:nvSpPr>
        <p:spPr>
          <a:xfrm>
            <a:off x="749300" y="4345355"/>
            <a:ext cx="3886200" cy="1188199"/>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function </a:t>
            </a:r>
            <a:r>
              <a:rPr lang="en-US" dirty="0">
                <a:latin typeface="Times New Roman" panose="02020603050405020304" pitchFamily="18" charset="0"/>
                <a:cs typeface="Times New Roman" panose="02020603050405020304" pitchFamily="18" charset="0"/>
              </a:rPr>
              <a:t>to be executed when the button is pressed:</a:t>
            </a:r>
          </a:p>
        </p:txBody>
      </p:sp>
      <p:pic>
        <p:nvPicPr>
          <p:cNvPr id="4" name="Рисунок 3"/>
          <p:cNvPicPr>
            <a:picLocks noChangeAspect="1"/>
          </p:cNvPicPr>
          <p:nvPr/>
        </p:nvPicPr>
        <p:blipFill rotWithShape="1">
          <a:blip r:embed="rId2"/>
          <a:srcRect l="108" t="40000" r="60212" b="49345"/>
          <a:stretch/>
        </p:blipFill>
        <p:spPr>
          <a:xfrm>
            <a:off x="3489270" y="2949422"/>
            <a:ext cx="7467600" cy="1127413"/>
          </a:xfrm>
          <a:prstGeom prst="rect">
            <a:avLst/>
          </a:prstGeom>
        </p:spPr>
      </p:pic>
      <p:cxnSp>
        <p:nvCxnSpPr>
          <p:cNvPr id="6" name="Прямая со стрелкой 5"/>
          <p:cNvCxnSpPr/>
          <p:nvPr/>
        </p:nvCxnSpPr>
        <p:spPr>
          <a:xfrm flipV="1">
            <a:off x="2489200" y="3307479"/>
            <a:ext cx="1000070" cy="934482"/>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pic>
        <p:nvPicPr>
          <p:cNvPr id="10" name="Рисунок 9"/>
          <p:cNvPicPr>
            <a:picLocks noChangeAspect="1"/>
          </p:cNvPicPr>
          <p:nvPr/>
        </p:nvPicPr>
        <p:blipFill rotWithShape="1">
          <a:blip r:embed="rId3"/>
          <a:srcRect l="33471" t="3790" r="31780" b="85069"/>
          <a:stretch/>
        </p:blipFill>
        <p:spPr>
          <a:xfrm>
            <a:off x="847949" y="5820124"/>
            <a:ext cx="5757580" cy="1037876"/>
          </a:xfrm>
          <a:prstGeom prst="rect">
            <a:avLst/>
          </a:prstGeom>
        </p:spPr>
      </p:pic>
      <p:sp>
        <p:nvSpPr>
          <p:cNvPr id="12" name="Заголовок 1"/>
          <p:cNvSpPr txBox="1">
            <a:spLocks/>
          </p:cNvSpPr>
          <p:nvPr/>
        </p:nvSpPr>
        <p:spPr>
          <a:xfrm>
            <a:off x="6605529" y="5532437"/>
            <a:ext cx="62568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latin typeface="Arial Black" panose="020B0A04020102020204" pitchFamily="34" charset="0"/>
              </a:rPr>
              <a:t/>
            </a:r>
            <a:br>
              <a:rPr lang="en-US" sz="2800" dirty="0" smtClean="0">
                <a:latin typeface="Arial Black" panose="020B0A04020102020204" pitchFamily="34" charset="0"/>
              </a:rPr>
            </a:br>
            <a:r>
              <a:rPr lang="en-US" sz="2800" dirty="0" smtClean="0">
                <a:latin typeface="Times New Roman" panose="02020603050405020304" pitchFamily="18" charset="0"/>
                <a:cs typeface="Times New Roman" panose="02020603050405020304" pitchFamily="18" charset="0"/>
              </a:rPr>
              <a:t>The result will be as follows:</a:t>
            </a:r>
            <a:endParaRPr lang="en-US" sz="28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976966" y="5450792"/>
            <a:ext cx="11353801" cy="523220"/>
          </a:xfrm>
          <a:prstGeom prst="rect">
            <a:avLst/>
          </a:prstGeom>
          <a:noFill/>
        </p:spPr>
        <p:txBody>
          <a:bodyPr wrap="square" rtlCol="0">
            <a:spAutoFit/>
          </a:bodyPr>
          <a:lstStyle/>
          <a:p>
            <a:pPr lvl="0" eaLnBrk="0" fontAlgn="base" hangingPunct="0">
              <a:spcBef>
                <a:spcPct val="0"/>
              </a:spcBef>
              <a:spcAft>
                <a:spcPct val="0"/>
              </a:spcAft>
            </a:pPr>
            <a:r>
              <a:rPr lang="en-US" altLang="en-US" sz="2800" dirty="0">
                <a:solidFill>
                  <a:srgbClr val="222222"/>
                </a:solidFill>
                <a:latin typeface="Times New Roman" panose="02020603050405020304" pitchFamily="18" charset="0"/>
                <a:cs typeface="Times New Roman" panose="02020603050405020304" pitchFamily="18" charset="0"/>
              </a:rPr>
              <a:t>To get the select element, you can use the get function like this:</a:t>
            </a:r>
            <a:r>
              <a:rPr lang="en-US" altLang="en-US" sz="2800" dirty="0">
                <a:latin typeface="Times New Roman" panose="02020603050405020304" pitchFamily="18" charset="0"/>
                <a:cs typeface="Times New Roman" panose="02020603050405020304" pitchFamily="18" charset="0"/>
              </a:rPr>
              <a:t> </a:t>
            </a:r>
          </a:p>
        </p:txBody>
      </p:sp>
      <p:sp>
        <p:nvSpPr>
          <p:cNvPr id="17" name="Rectangle 2"/>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TextBox 17"/>
          <p:cNvSpPr txBox="1"/>
          <p:nvPr/>
        </p:nvSpPr>
        <p:spPr>
          <a:xfrm>
            <a:off x="386112" y="903452"/>
            <a:ext cx="3635620" cy="1200329"/>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name </a:t>
            </a:r>
            <a:r>
              <a:rPr lang="en-US" sz="2400" dirty="0">
                <a:latin typeface="Times New Roman" panose="02020603050405020304" pitchFamily="18" charset="0"/>
                <a:cs typeface="Times New Roman" panose="02020603050405020304" pitchFamily="18" charset="0"/>
              </a:rPr>
              <a:t>of the variable to which the value from the input field will be written</a:t>
            </a:r>
          </a:p>
        </p:txBody>
      </p:sp>
      <p:cxnSp>
        <p:nvCxnSpPr>
          <p:cNvPr id="20" name="Прямая со стрелкой 19"/>
          <p:cNvCxnSpPr/>
          <p:nvPr/>
        </p:nvCxnSpPr>
        <p:spPr>
          <a:xfrm>
            <a:off x="2692400" y="2031611"/>
            <a:ext cx="1329332" cy="1468103"/>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4021732" y="2031611"/>
            <a:ext cx="2198038"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input </a:t>
            </a:r>
            <a:r>
              <a:rPr lang="en-US" sz="2400" dirty="0">
                <a:latin typeface="Times New Roman" panose="02020603050405020304" pitchFamily="18" charset="0"/>
                <a:cs typeface="Times New Roman" panose="02020603050405020304" pitchFamily="18" charset="0"/>
              </a:rPr>
              <a:t>field name</a:t>
            </a:r>
          </a:p>
        </p:txBody>
      </p:sp>
      <p:cxnSp>
        <p:nvCxnSpPr>
          <p:cNvPr id="26" name="Прямая со стрелкой 25"/>
          <p:cNvCxnSpPr>
            <a:stCxn id="24" idx="2"/>
          </p:cNvCxnSpPr>
          <p:nvPr/>
        </p:nvCxnSpPr>
        <p:spPr>
          <a:xfrm>
            <a:off x="5120751" y="2493276"/>
            <a:ext cx="0" cy="75302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7223070" y="1583967"/>
            <a:ext cx="3296464" cy="1200329"/>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get </a:t>
            </a:r>
            <a:r>
              <a:rPr lang="en-US" sz="2400" dirty="0">
                <a:latin typeface="Times New Roman" panose="02020603050405020304" pitchFamily="18" charset="0"/>
                <a:cs typeface="Times New Roman" panose="02020603050405020304" pitchFamily="18" charset="0"/>
              </a:rPr>
              <a:t>what you typed in </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entry_name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put in </a:t>
            </a:r>
            <a:r>
              <a:rPr lang="en-US" sz="2400" dirty="0" smtClean="0">
                <a:latin typeface="Times New Roman" panose="02020603050405020304" pitchFamily="18" charset="0"/>
                <a:cs typeface="Times New Roman" panose="02020603050405020304" pitchFamily="18" charset="0"/>
              </a:rPr>
              <a:t>“name"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42374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l="-14883" t="10383" r="85124" b="88150"/>
          <a:stretch/>
        </p:blipFill>
        <p:spPr>
          <a:xfrm>
            <a:off x="2033811" y="317616"/>
            <a:ext cx="7301918" cy="292819"/>
          </a:xfrm>
          <a:prstGeom prst="rect">
            <a:avLst/>
          </a:prstGeom>
        </p:spPr>
      </p:pic>
      <p:sp>
        <p:nvSpPr>
          <p:cNvPr id="5" name="TextBox 4"/>
          <p:cNvSpPr txBox="1"/>
          <p:nvPr/>
        </p:nvSpPr>
        <p:spPr>
          <a:xfrm>
            <a:off x="1116299" y="202416"/>
            <a:ext cx="5706532" cy="461665"/>
          </a:xfrm>
          <a:prstGeom prst="rect">
            <a:avLst/>
          </a:prstGeom>
          <a:noFill/>
        </p:spPr>
        <p:txBody>
          <a:bodyPr wrap="square" rtlCol="0">
            <a:spAutoFit/>
          </a:bodyPr>
          <a:lstStyle/>
          <a:p>
            <a:r>
              <a:rPr lang="en-US" sz="2400" dirty="0" smtClean="0"/>
              <a:t>after </a:t>
            </a:r>
            <a:r>
              <a:rPr lang="en-US" sz="2400" dirty="0"/>
              <a:t>that we call the function</a:t>
            </a:r>
          </a:p>
        </p:txBody>
      </p:sp>
      <p:pic>
        <p:nvPicPr>
          <p:cNvPr id="6" name="Рисунок 5"/>
          <p:cNvPicPr>
            <a:picLocks noChangeAspect="1"/>
          </p:cNvPicPr>
          <p:nvPr/>
        </p:nvPicPr>
        <p:blipFill rotWithShape="1">
          <a:blip r:embed="rId3"/>
          <a:srcRect l="2497" t="76844" r="35164" b="8217"/>
          <a:stretch/>
        </p:blipFill>
        <p:spPr>
          <a:xfrm>
            <a:off x="1116299" y="714128"/>
            <a:ext cx="9516533" cy="1282093"/>
          </a:xfrm>
          <a:prstGeom prst="rect">
            <a:avLst/>
          </a:prstGeom>
        </p:spPr>
      </p:pic>
      <p:pic>
        <p:nvPicPr>
          <p:cNvPr id="7" name="Рисунок 6"/>
          <p:cNvPicPr>
            <a:picLocks noChangeAspect="1"/>
          </p:cNvPicPr>
          <p:nvPr/>
        </p:nvPicPr>
        <p:blipFill rotWithShape="1">
          <a:blip r:embed="rId4"/>
          <a:srcRect l="35945" t="14468" r="35163" b="76273"/>
          <a:stretch/>
        </p:blipFill>
        <p:spPr>
          <a:xfrm>
            <a:off x="1116299" y="2192945"/>
            <a:ext cx="4421131" cy="796601"/>
          </a:xfrm>
          <a:prstGeom prst="rect">
            <a:avLst/>
          </a:prstGeom>
        </p:spPr>
      </p:pic>
      <p:pic>
        <p:nvPicPr>
          <p:cNvPr id="8" name="Рисунок 7"/>
          <p:cNvPicPr>
            <a:picLocks noChangeAspect="1"/>
          </p:cNvPicPr>
          <p:nvPr/>
        </p:nvPicPr>
        <p:blipFill>
          <a:blip r:embed="rId5"/>
          <a:stretch>
            <a:fillRect/>
          </a:stretch>
        </p:blipFill>
        <p:spPr>
          <a:xfrm>
            <a:off x="5537430" y="1611221"/>
            <a:ext cx="5701087" cy="1181601"/>
          </a:xfrm>
          <a:prstGeom prst="rect">
            <a:avLst/>
          </a:prstGeom>
        </p:spPr>
      </p:pic>
      <p:sp>
        <p:nvSpPr>
          <p:cNvPr id="11" name="TextBox 10"/>
          <p:cNvSpPr txBox="1"/>
          <p:nvPr/>
        </p:nvSpPr>
        <p:spPr>
          <a:xfrm>
            <a:off x="242527" y="3689915"/>
            <a:ext cx="3826934"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Variable value</a:t>
            </a:r>
            <a:endParaRPr lang="en-US" sz="24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709725" y="2893314"/>
            <a:ext cx="5975264"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function to be executed when the button is pressed</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15" name="Рисунок 14"/>
          <p:cNvPicPr>
            <a:picLocks noChangeAspect="1"/>
          </p:cNvPicPr>
          <p:nvPr/>
        </p:nvPicPr>
        <p:blipFill rotWithShape="1">
          <a:blip r:embed="rId6"/>
          <a:srcRect l="2607" t="32718" r="89175" b="64375"/>
          <a:stretch/>
        </p:blipFill>
        <p:spPr>
          <a:xfrm>
            <a:off x="6797618" y="2897913"/>
            <a:ext cx="2070302" cy="411735"/>
          </a:xfrm>
          <a:prstGeom prst="rect">
            <a:avLst/>
          </a:prstGeom>
        </p:spPr>
      </p:pic>
      <p:sp>
        <p:nvSpPr>
          <p:cNvPr id="19" name="Стрелка вниз 18"/>
          <p:cNvSpPr/>
          <p:nvPr/>
        </p:nvSpPr>
        <p:spPr>
          <a:xfrm rot="3105157">
            <a:off x="9396803" y="1814998"/>
            <a:ext cx="429192" cy="155506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Минус 19"/>
          <p:cNvSpPr/>
          <p:nvPr/>
        </p:nvSpPr>
        <p:spPr>
          <a:xfrm>
            <a:off x="8867980" y="1859861"/>
            <a:ext cx="1893805" cy="188905"/>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Рисунок 2"/>
          <p:cNvPicPr>
            <a:picLocks noChangeAspect="1"/>
          </p:cNvPicPr>
          <p:nvPr/>
        </p:nvPicPr>
        <p:blipFill rotWithShape="1">
          <a:blip r:embed="rId7"/>
          <a:srcRect l="994" t="45060" r="1637" b="18448"/>
          <a:stretch/>
        </p:blipFill>
        <p:spPr>
          <a:xfrm>
            <a:off x="0" y="4188541"/>
            <a:ext cx="12192000" cy="2669459"/>
          </a:xfrm>
          <a:prstGeom prst="rect">
            <a:avLst/>
          </a:prstGeom>
        </p:spPr>
      </p:pic>
      <p:cxnSp>
        <p:nvCxnSpPr>
          <p:cNvPr id="16" name="Прямая со стрелкой 15"/>
          <p:cNvCxnSpPr>
            <a:stCxn id="11" idx="2"/>
          </p:cNvCxnSpPr>
          <p:nvPr/>
        </p:nvCxnSpPr>
        <p:spPr>
          <a:xfrm flipH="1">
            <a:off x="741616" y="4151580"/>
            <a:ext cx="1414378" cy="54177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Прямая со стрелкой 17"/>
          <p:cNvCxnSpPr/>
          <p:nvPr/>
        </p:nvCxnSpPr>
        <p:spPr>
          <a:xfrm>
            <a:off x="2448232" y="3844923"/>
            <a:ext cx="2315497" cy="9040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Прямая со стрелкой 21"/>
          <p:cNvCxnSpPr/>
          <p:nvPr/>
        </p:nvCxnSpPr>
        <p:spPr>
          <a:xfrm flipV="1">
            <a:off x="7832769" y="4106533"/>
            <a:ext cx="2522109" cy="178783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xtBox 22"/>
          <p:cNvSpPr txBox="1"/>
          <p:nvPr/>
        </p:nvSpPr>
        <p:spPr>
          <a:xfrm>
            <a:off x="9003323" y="3689915"/>
            <a:ext cx="2996419"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next function: order</a:t>
            </a:r>
            <a:endParaRPr lang="en-US" sz="2400" dirty="0">
              <a:latin typeface="Times New Roman" panose="02020603050405020304" pitchFamily="18" charset="0"/>
              <a:cs typeface="Times New Roman" panose="02020603050405020304" pitchFamily="18" charset="0"/>
            </a:endParaRPr>
          </a:p>
        </p:txBody>
      </p:sp>
      <p:sp>
        <p:nvSpPr>
          <p:cNvPr id="2" name="Стрелка вправо 1"/>
          <p:cNvSpPr/>
          <p:nvPr/>
        </p:nvSpPr>
        <p:spPr>
          <a:xfrm rot="8370648">
            <a:off x="6773526" y="3554066"/>
            <a:ext cx="481137" cy="45016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5012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91175" y="0"/>
            <a:ext cx="9862625" cy="523072"/>
          </a:xfrm>
        </p:spPr>
        <p:txBody>
          <a:bodyPr>
            <a:normAutofit fontScale="90000"/>
          </a:bodyPr>
          <a:lstStyle/>
          <a:p>
            <a:r>
              <a:rPr lang="en-US" sz="2800" dirty="0">
                <a:latin typeface="Arial Black" panose="020B0A04020102020204" pitchFamily="34" charset="0"/>
              </a:rPr>
              <a:t/>
            </a:r>
            <a:br>
              <a:rPr lang="en-US" sz="2800" dirty="0">
                <a:latin typeface="Arial Black" panose="020B0A04020102020204" pitchFamily="34" charset="0"/>
              </a:rPr>
            </a:br>
            <a:r>
              <a:rPr lang="en-US" sz="2800" dirty="0">
                <a:latin typeface="Arial Black" panose="020B0A04020102020204" pitchFamily="34" charset="0"/>
              </a:rPr>
              <a:t>The result will be as follows:</a:t>
            </a:r>
            <a:endParaRPr lang="en-US" sz="2800" dirty="0"/>
          </a:p>
        </p:txBody>
      </p:sp>
      <p:pic>
        <p:nvPicPr>
          <p:cNvPr id="4" name="Рисунок 3"/>
          <p:cNvPicPr>
            <a:picLocks noChangeAspect="1"/>
          </p:cNvPicPr>
          <p:nvPr/>
        </p:nvPicPr>
        <p:blipFill rotWithShape="1">
          <a:blip r:embed="rId2"/>
          <a:srcRect l="20237" t="31202" r="31398" b="21875"/>
          <a:stretch/>
        </p:blipFill>
        <p:spPr>
          <a:xfrm>
            <a:off x="4909624" y="927837"/>
            <a:ext cx="6297599" cy="3435064"/>
          </a:xfrm>
          <a:prstGeom prst="rect">
            <a:avLst/>
          </a:prstGeom>
        </p:spPr>
      </p:pic>
      <p:pic>
        <p:nvPicPr>
          <p:cNvPr id="5" name="Рисунок 4"/>
          <p:cNvPicPr>
            <a:picLocks noChangeAspect="1"/>
          </p:cNvPicPr>
          <p:nvPr/>
        </p:nvPicPr>
        <p:blipFill rotWithShape="1">
          <a:blip r:embed="rId3"/>
          <a:srcRect l="6824" t="59471" r="3868" b="37452"/>
          <a:stretch/>
        </p:blipFill>
        <p:spPr>
          <a:xfrm>
            <a:off x="521090" y="539208"/>
            <a:ext cx="11670910" cy="226070"/>
          </a:xfrm>
          <a:prstGeom prst="rect">
            <a:avLst/>
          </a:prstGeom>
        </p:spPr>
      </p:pic>
      <p:cxnSp>
        <p:nvCxnSpPr>
          <p:cNvPr id="7" name="Прямая со стрелкой 6"/>
          <p:cNvCxnSpPr/>
          <p:nvPr/>
        </p:nvCxnSpPr>
        <p:spPr>
          <a:xfrm>
            <a:off x="1688123" y="708122"/>
            <a:ext cx="3573194" cy="5720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Прямая со стрелкой 10"/>
          <p:cNvCxnSpPr/>
          <p:nvPr/>
        </p:nvCxnSpPr>
        <p:spPr>
          <a:xfrm>
            <a:off x="2489982" y="708122"/>
            <a:ext cx="8060787" cy="5720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 name="Рисунок 9"/>
          <p:cNvPicPr>
            <a:picLocks noChangeAspect="1"/>
          </p:cNvPicPr>
          <p:nvPr/>
        </p:nvPicPr>
        <p:blipFill rotWithShape="1">
          <a:blip r:embed="rId4"/>
          <a:srcRect l="4986" t="61971" r="30575" b="13029"/>
          <a:stretch/>
        </p:blipFill>
        <p:spPr>
          <a:xfrm>
            <a:off x="219221" y="4362901"/>
            <a:ext cx="8384344" cy="1828800"/>
          </a:xfrm>
          <a:prstGeom prst="rect">
            <a:avLst/>
          </a:prstGeom>
        </p:spPr>
      </p:pic>
      <p:pic>
        <p:nvPicPr>
          <p:cNvPr id="12" name="Рисунок 11"/>
          <p:cNvPicPr>
            <a:picLocks noChangeAspect="1"/>
          </p:cNvPicPr>
          <p:nvPr/>
        </p:nvPicPr>
        <p:blipFill rotWithShape="1">
          <a:blip r:embed="rId5"/>
          <a:srcRect l="40017" t="75433" r="39116" b="14375"/>
          <a:stretch/>
        </p:blipFill>
        <p:spPr>
          <a:xfrm>
            <a:off x="8638735" y="5978769"/>
            <a:ext cx="2715065" cy="745588"/>
          </a:xfrm>
          <a:prstGeom prst="rect">
            <a:avLst/>
          </a:prstGeom>
        </p:spPr>
      </p:pic>
      <p:pic>
        <p:nvPicPr>
          <p:cNvPr id="13" name="Рисунок 12"/>
          <p:cNvPicPr>
            <a:picLocks noChangeAspect="1"/>
          </p:cNvPicPr>
          <p:nvPr/>
        </p:nvPicPr>
        <p:blipFill rotWithShape="1">
          <a:blip r:embed="rId6"/>
          <a:srcRect l="4878" t="53510" r="84418" b="43990"/>
          <a:stretch/>
        </p:blipFill>
        <p:spPr>
          <a:xfrm>
            <a:off x="219221" y="4217105"/>
            <a:ext cx="1392702" cy="182881"/>
          </a:xfrm>
          <a:prstGeom prst="rect">
            <a:avLst/>
          </a:prstGeom>
        </p:spPr>
      </p:pic>
      <p:cxnSp>
        <p:nvCxnSpPr>
          <p:cNvPr id="15" name="Прямая со стрелкой 14"/>
          <p:cNvCxnSpPr/>
          <p:nvPr/>
        </p:nvCxnSpPr>
        <p:spPr>
          <a:xfrm>
            <a:off x="6161649" y="4399986"/>
            <a:ext cx="4501662" cy="1578783"/>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7" name="Прямая со стрелкой 16"/>
          <p:cNvCxnSpPr>
            <a:endCxn id="12" idx="1"/>
          </p:cNvCxnSpPr>
          <p:nvPr/>
        </p:nvCxnSpPr>
        <p:spPr>
          <a:xfrm>
            <a:off x="3910818" y="4994031"/>
            <a:ext cx="4727917" cy="1357532"/>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9" name="Прямая со стрелкой 18"/>
          <p:cNvCxnSpPr/>
          <p:nvPr/>
        </p:nvCxnSpPr>
        <p:spPr>
          <a:xfrm>
            <a:off x="1611923" y="5542671"/>
            <a:ext cx="8038514" cy="1012874"/>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pic>
        <p:nvPicPr>
          <p:cNvPr id="20" name="Рисунок 19"/>
          <p:cNvPicPr>
            <a:picLocks noChangeAspect="1"/>
          </p:cNvPicPr>
          <p:nvPr/>
        </p:nvPicPr>
        <p:blipFill rotWithShape="1">
          <a:blip r:embed="rId7"/>
          <a:srcRect l="41855" t="31394" r="50793" b="64375"/>
          <a:stretch/>
        </p:blipFill>
        <p:spPr>
          <a:xfrm>
            <a:off x="2637692" y="6187019"/>
            <a:ext cx="1153551" cy="373209"/>
          </a:xfrm>
          <a:prstGeom prst="rect">
            <a:avLst/>
          </a:prstGeom>
        </p:spPr>
      </p:pic>
      <p:cxnSp>
        <p:nvCxnSpPr>
          <p:cNvPr id="22" name="Прямая со стрелкой 21"/>
          <p:cNvCxnSpPr/>
          <p:nvPr/>
        </p:nvCxnSpPr>
        <p:spPr>
          <a:xfrm>
            <a:off x="1336430" y="6087369"/>
            <a:ext cx="1260229" cy="330265"/>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pic>
        <p:nvPicPr>
          <p:cNvPr id="24" name="Рисунок 23"/>
          <p:cNvPicPr>
            <a:picLocks noChangeAspect="1"/>
          </p:cNvPicPr>
          <p:nvPr/>
        </p:nvPicPr>
        <p:blipFill rotWithShape="1">
          <a:blip r:embed="rId8"/>
          <a:srcRect l="2607" t="32718" r="89175" b="64375"/>
          <a:stretch/>
        </p:blipFill>
        <p:spPr>
          <a:xfrm>
            <a:off x="0" y="3936011"/>
            <a:ext cx="1623647" cy="322906"/>
          </a:xfrm>
          <a:prstGeom prst="rect">
            <a:avLst/>
          </a:prstGeom>
        </p:spPr>
      </p:pic>
    </p:spTree>
    <p:extLst>
      <p:ext uri="{BB962C8B-B14F-4D97-AF65-F5344CB8AC3E}">
        <p14:creationId xmlns:p14="http://schemas.microsoft.com/office/powerpoint/2010/main" val="19206272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Тема2">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2" id="{4A962497-0BBA-46F9-9817-441FA6D24725}" vid="{1832DF08-8D4F-4CB0-AD1D-8BE6994A4171}"/>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Тема2</Template>
  <TotalTime>746</TotalTime>
  <Words>599</Words>
  <Application>Microsoft Office PowerPoint</Application>
  <PresentationFormat>Широкоэкранный</PresentationFormat>
  <Paragraphs>58</Paragraphs>
  <Slides>16</Slides>
  <Notes>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vt:i4>
      </vt:variant>
    </vt:vector>
  </HeadingPairs>
  <TitlesOfParts>
    <vt:vector size="25" baseType="lpstr">
      <vt:lpstr>Agency FB</vt:lpstr>
      <vt:lpstr>Arial</vt:lpstr>
      <vt:lpstr>Arial Black</vt:lpstr>
      <vt:lpstr>Arial Rounded MT Bold</vt:lpstr>
      <vt:lpstr>Calibri</vt:lpstr>
      <vt:lpstr>Calibri Light</vt:lpstr>
      <vt:lpstr>inherit</vt:lpstr>
      <vt:lpstr>Times New Roman</vt:lpstr>
      <vt:lpstr>Тема2</vt:lpstr>
      <vt:lpstr>Project</vt:lpstr>
      <vt:lpstr> objective:</vt:lpstr>
      <vt:lpstr>Relevance and idea </vt:lpstr>
      <vt:lpstr>Relevance</vt:lpstr>
      <vt:lpstr>Презентация PowerPoint</vt:lpstr>
      <vt:lpstr> The result will be as follows:</vt:lpstr>
      <vt:lpstr> </vt:lpstr>
      <vt:lpstr>Презентация PowerPoint</vt:lpstr>
      <vt:lpstr> The result will be as follows:</vt:lpstr>
      <vt:lpstr>Table creation</vt:lpstr>
      <vt:lpstr>Презентация PowerPoint</vt:lpstr>
      <vt:lpstr>Презентация PowerPoint</vt:lpstr>
      <vt:lpstr>Презентация PowerPoint</vt:lpstr>
      <vt:lpstr>Презентация PowerPoint</vt:lpstr>
      <vt:lpstr>Презентация PowerPoint</vt:lpstr>
      <vt:lpstr> Thank you for your the attention</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Оралбек</dc:creator>
  <cp:lastModifiedBy>Оралбек</cp:lastModifiedBy>
  <cp:revision>52</cp:revision>
  <dcterms:created xsi:type="dcterms:W3CDTF">2020-04-28T21:04:18Z</dcterms:created>
  <dcterms:modified xsi:type="dcterms:W3CDTF">2020-05-05T19:16:04Z</dcterms:modified>
</cp:coreProperties>
</file>